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460" r:id="rId2"/>
    <p:sldId id="292" r:id="rId3"/>
    <p:sldId id="315" r:id="rId4"/>
    <p:sldId id="316" r:id="rId5"/>
    <p:sldId id="307" r:id="rId6"/>
    <p:sldId id="308" r:id="rId7"/>
    <p:sldId id="309" r:id="rId8"/>
    <p:sldId id="312" r:id="rId9"/>
    <p:sldId id="301" r:id="rId10"/>
    <p:sldId id="303" r:id="rId11"/>
    <p:sldId id="306" r:id="rId12"/>
    <p:sldId id="256" r:id="rId13"/>
    <p:sldId id="257" r:id="rId14"/>
    <p:sldId id="258" r:id="rId15"/>
    <p:sldId id="262" r:id="rId16"/>
    <p:sldId id="263" r:id="rId17"/>
    <p:sldId id="264" r:id="rId18"/>
    <p:sldId id="265" r:id="rId19"/>
    <p:sldId id="266" r:id="rId20"/>
    <p:sldId id="267" r:id="rId21"/>
    <p:sldId id="439" r:id="rId22"/>
    <p:sldId id="268" r:id="rId23"/>
    <p:sldId id="280" r:id="rId24"/>
    <p:sldId id="281" r:id="rId25"/>
    <p:sldId id="440" r:id="rId26"/>
    <p:sldId id="442" r:id="rId27"/>
    <p:sldId id="441" r:id="rId28"/>
    <p:sldId id="283" r:id="rId29"/>
    <p:sldId id="284" r:id="rId30"/>
    <p:sldId id="287" r:id="rId31"/>
    <p:sldId id="288" r:id="rId32"/>
    <p:sldId id="289" r:id="rId33"/>
    <p:sldId id="271" r:id="rId34"/>
    <p:sldId id="274" r:id="rId35"/>
    <p:sldId id="275" r:id="rId36"/>
    <p:sldId id="282" r:id="rId37"/>
    <p:sldId id="276" r:id="rId38"/>
    <p:sldId id="277" r:id="rId39"/>
    <p:sldId id="278" r:id="rId40"/>
    <p:sldId id="279" r:id="rId41"/>
    <p:sldId id="293" r:id="rId42"/>
    <p:sldId id="310" r:id="rId43"/>
    <p:sldId id="456" r:id="rId44"/>
    <p:sldId id="457" r:id="rId45"/>
    <p:sldId id="458" r:id="rId46"/>
    <p:sldId id="459" r:id="rId47"/>
    <p:sldId id="393" r:id="rId48"/>
    <p:sldId id="452" r:id="rId49"/>
    <p:sldId id="453" r:id="rId50"/>
    <p:sldId id="454" r:id="rId51"/>
    <p:sldId id="455" r:id="rId52"/>
    <p:sldId id="449" r:id="rId53"/>
    <p:sldId id="395" r:id="rId54"/>
    <p:sldId id="391" r:id="rId55"/>
    <p:sldId id="444" r:id="rId56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94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E12FB3-3F68-4D82-A16D-588488D6E90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5090A77-734F-47BD-B1A2-AC81EC36DD2E}">
      <dgm:prSet/>
      <dgm:spPr/>
      <dgm:t>
        <a:bodyPr/>
        <a:lstStyle/>
        <a:p>
          <a:r>
            <a:rPr lang="en-US"/>
            <a:t>Teatro Pastoral: 47 estudiantes – 95% participación</a:t>
          </a:r>
        </a:p>
      </dgm:t>
    </dgm:pt>
    <dgm:pt modelId="{5CE62976-4BA8-43AC-8E5F-19377D2557BE}" type="parTrans" cxnId="{2F196CA5-0D96-44BC-AE7A-23A9101EA054}">
      <dgm:prSet/>
      <dgm:spPr/>
      <dgm:t>
        <a:bodyPr/>
        <a:lstStyle/>
        <a:p>
          <a:endParaRPr lang="en-US"/>
        </a:p>
      </dgm:t>
    </dgm:pt>
    <dgm:pt modelId="{4B400FFC-EC13-45EF-9AB8-B2CB22475995}" type="sibTrans" cxnId="{2F196CA5-0D96-44BC-AE7A-23A9101EA054}">
      <dgm:prSet/>
      <dgm:spPr/>
      <dgm:t>
        <a:bodyPr/>
        <a:lstStyle/>
        <a:p>
          <a:endParaRPr lang="en-US"/>
        </a:p>
      </dgm:t>
    </dgm:pt>
    <dgm:pt modelId="{A64F916C-BB71-4E07-8BAC-77E600A40F5D}">
      <dgm:prSet/>
      <dgm:spPr/>
      <dgm:t>
        <a:bodyPr/>
        <a:lstStyle/>
        <a:p>
          <a:r>
            <a:rPr lang="en-US"/>
            <a:t>Oración </a:t>
          </a:r>
          <a:r>
            <a:rPr lang="es-CL"/>
            <a:t>de la mañana </a:t>
          </a:r>
          <a:r>
            <a:rPr lang="en-US"/>
            <a:t>con los Amigos de Jesús: 98% participación</a:t>
          </a:r>
          <a:r>
            <a:rPr lang="es-CL"/>
            <a:t> (Pre-Básica)</a:t>
          </a:r>
          <a:endParaRPr lang="en-US"/>
        </a:p>
      </dgm:t>
    </dgm:pt>
    <dgm:pt modelId="{830AA8CC-7CA7-46A7-95ED-6A92E7E7A3FE}" type="parTrans" cxnId="{85CE950A-7EC4-4701-AE93-7B92081D0EB4}">
      <dgm:prSet/>
      <dgm:spPr/>
      <dgm:t>
        <a:bodyPr/>
        <a:lstStyle/>
        <a:p>
          <a:endParaRPr lang="en-US"/>
        </a:p>
      </dgm:t>
    </dgm:pt>
    <dgm:pt modelId="{3D0E0910-529F-4DE0-9F7B-9639BE7827D0}" type="sibTrans" cxnId="{85CE950A-7EC4-4701-AE93-7B92081D0EB4}">
      <dgm:prSet/>
      <dgm:spPr/>
      <dgm:t>
        <a:bodyPr/>
        <a:lstStyle/>
        <a:p>
          <a:endParaRPr lang="en-US"/>
        </a:p>
      </dgm:t>
    </dgm:pt>
    <dgm:pt modelId="{4E9C3C02-14B7-4F59-BE06-6D5DC44A6398}">
      <dgm:prSet/>
      <dgm:spPr/>
      <dgm:t>
        <a:bodyPr/>
        <a:lstStyle/>
        <a:p>
          <a:r>
            <a:rPr lang="en-US"/>
            <a:t>Encuentros Congregación SS.CC.: 100% participación</a:t>
          </a:r>
        </a:p>
      </dgm:t>
    </dgm:pt>
    <dgm:pt modelId="{DCA6835A-DC79-4DE8-ACB4-5178AFEC9B7F}" type="parTrans" cxnId="{B1B138A0-3768-4ED6-AF60-91771435C5D4}">
      <dgm:prSet/>
      <dgm:spPr/>
      <dgm:t>
        <a:bodyPr/>
        <a:lstStyle/>
        <a:p>
          <a:endParaRPr lang="en-US"/>
        </a:p>
      </dgm:t>
    </dgm:pt>
    <dgm:pt modelId="{A54D3DFA-B1AE-4099-B298-EF7132CEEEFE}" type="sibTrans" cxnId="{B1B138A0-3768-4ED6-AF60-91771435C5D4}">
      <dgm:prSet/>
      <dgm:spPr/>
      <dgm:t>
        <a:bodyPr/>
        <a:lstStyle/>
        <a:p>
          <a:endParaRPr lang="en-US"/>
        </a:p>
      </dgm:t>
    </dgm:pt>
    <dgm:pt modelId="{12A3CF55-448C-4789-88A5-184600BC3CCB}">
      <dgm:prSet/>
      <dgm:spPr/>
      <dgm:t>
        <a:bodyPr/>
        <a:lstStyle/>
        <a:p>
          <a:r>
            <a:rPr lang="en-US"/>
            <a:t>Encuentros Diócesis de Valparaíso y PUCV: 100% participación</a:t>
          </a:r>
        </a:p>
      </dgm:t>
    </dgm:pt>
    <dgm:pt modelId="{635A291F-2B12-4DF8-A235-E36CB5E1B1E8}" type="parTrans" cxnId="{088FA258-45E8-4352-928B-FA01B689E56F}">
      <dgm:prSet/>
      <dgm:spPr/>
      <dgm:t>
        <a:bodyPr/>
        <a:lstStyle/>
        <a:p>
          <a:endParaRPr lang="en-US"/>
        </a:p>
      </dgm:t>
    </dgm:pt>
    <dgm:pt modelId="{CB4A3C8F-1904-4A1F-9534-5C8CC6548B2D}" type="sibTrans" cxnId="{088FA258-45E8-4352-928B-FA01B689E56F}">
      <dgm:prSet/>
      <dgm:spPr/>
      <dgm:t>
        <a:bodyPr/>
        <a:lstStyle/>
        <a:p>
          <a:endParaRPr lang="en-US"/>
        </a:p>
      </dgm:t>
    </dgm:pt>
    <dgm:pt modelId="{02DBF3D1-B118-47AF-B586-6F5F2EE1A10C}" type="pres">
      <dgm:prSet presAssocID="{52E12FB3-3F68-4D82-A16D-588488D6E904}" presName="root" presStyleCnt="0">
        <dgm:presLayoutVars>
          <dgm:dir/>
          <dgm:resizeHandles val="exact"/>
        </dgm:presLayoutVars>
      </dgm:prSet>
      <dgm:spPr/>
    </dgm:pt>
    <dgm:pt modelId="{53825A92-DC84-4539-A828-0ABC662EE24A}" type="pres">
      <dgm:prSet presAssocID="{15090A77-734F-47BD-B1A2-AC81EC36DD2E}" presName="compNode" presStyleCnt="0"/>
      <dgm:spPr/>
    </dgm:pt>
    <dgm:pt modelId="{44D19E41-D900-4045-9DFC-1FD3F7A18DB9}" type="pres">
      <dgm:prSet presAssocID="{15090A77-734F-47BD-B1A2-AC81EC36DD2E}" presName="bgRect" presStyleLbl="bgShp" presStyleIdx="0" presStyleCnt="4"/>
      <dgm:spPr/>
    </dgm:pt>
    <dgm:pt modelId="{E6B9AA0B-D042-471E-BEA9-D5A69FD7EB7F}" type="pres">
      <dgm:prSet presAssocID="{15090A77-734F-47BD-B1A2-AC81EC36DD2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ma"/>
        </a:ext>
      </dgm:extLst>
    </dgm:pt>
    <dgm:pt modelId="{575458D4-83B9-4194-BA17-9315FE84842B}" type="pres">
      <dgm:prSet presAssocID="{15090A77-734F-47BD-B1A2-AC81EC36DD2E}" presName="spaceRect" presStyleCnt="0"/>
      <dgm:spPr/>
    </dgm:pt>
    <dgm:pt modelId="{9A5DAC5E-FD12-4CA9-9524-0391E45B0C47}" type="pres">
      <dgm:prSet presAssocID="{15090A77-734F-47BD-B1A2-AC81EC36DD2E}" presName="parTx" presStyleLbl="revTx" presStyleIdx="0" presStyleCnt="4">
        <dgm:presLayoutVars>
          <dgm:chMax val="0"/>
          <dgm:chPref val="0"/>
        </dgm:presLayoutVars>
      </dgm:prSet>
      <dgm:spPr/>
    </dgm:pt>
    <dgm:pt modelId="{75225445-1EC9-4AFB-95CB-1AA30276ED2E}" type="pres">
      <dgm:prSet presAssocID="{4B400FFC-EC13-45EF-9AB8-B2CB22475995}" presName="sibTrans" presStyleCnt="0"/>
      <dgm:spPr/>
    </dgm:pt>
    <dgm:pt modelId="{212C18A1-8840-4E2F-A013-1DD765EDEEAA}" type="pres">
      <dgm:prSet presAssocID="{A64F916C-BB71-4E07-8BAC-77E600A40F5D}" presName="compNode" presStyleCnt="0"/>
      <dgm:spPr/>
    </dgm:pt>
    <dgm:pt modelId="{625AC70F-6DA8-4959-996A-0B294A20A6F5}" type="pres">
      <dgm:prSet presAssocID="{A64F916C-BB71-4E07-8BAC-77E600A40F5D}" presName="bgRect" presStyleLbl="bgShp" presStyleIdx="1" presStyleCnt="4"/>
      <dgm:spPr/>
    </dgm:pt>
    <dgm:pt modelId="{CD9D268C-2FE6-45CF-BB12-CFB537FD3C63}" type="pres">
      <dgm:prSet presAssocID="{A64F916C-BB71-4E07-8BAC-77E600A40F5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ayer Candle"/>
        </a:ext>
      </dgm:extLst>
    </dgm:pt>
    <dgm:pt modelId="{C969CF88-37A3-4C8C-A169-08B275AE46DE}" type="pres">
      <dgm:prSet presAssocID="{A64F916C-BB71-4E07-8BAC-77E600A40F5D}" presName="spaceRect" presStyleCnt="0"/>
      <dgm:spPr/>
    </dgm:pt>
    <dgm:pt modelId="{63108F96-4CD2-422F-B87B-0BF4E0656AE1}" type="pres">
      <dgm:prSet presAssocID="{A64F916C-BB71-4E07-8BAC-77E600A40F5D}" presName="parTx" presStyleLbl="revTx" presStyleIdx="1" presStyleCnt="4">
        <dgm:presLayoutVars>
          <dgm:chMax val="0"/>
          <dgm:chPref val="0"/>
        </dgm:presLayoutVars>
      </dgm:prSet>
      <dgm:spPr/>
    </dgm:pt>
    <dgm:pt modelId="{F852460E-8154-4F33-BB2C-77E63AC553A9}" type="pres">
      <dgm:prSet presAssocID="{3D0E0910-529F-4DE0-9F7B-9639BE7827D0}" presName="sibTrans" presStyleCnt="0"/>
      <dgm:spPr/>
    </dgm:pt>
    <dgm:pt modelId="{41397D20-DAA4-44F9-BA4F-C8C7C7AC5117}" type="pres">
      <dgm:prSet presAssocID="{4E9C3C02-14B7-4F59-BE06-6D5DC44A6398}" presName="compNode" presStyleCnt="0"/>
      <dgm:spPr/>
    </dgm:pt>
    <dgm:pt modelId="{D997650B-8650-41FA-81E7-0DC8D683ED9D}" type="pres">
      <dgm:prSet presAssocID="{4E9C3C02-14B7-4F59-BE06-6D5DC44A6398}" presName="bgRect" presStyleLbl="bgShp" presStyleIdx="2" presStyleCnt="4"/>
      <dgm:spPr/>
    </dgm:pt>
    <dgm:pt modelId="{86335B79-362F-456C-8B0E-68D1492A4FD2}" type="pres">
      <dgm:prSet presAssocID="{4E9C3C02-14B7-4F59-BE06-6D5DC44A639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unión"/>
        </a:ext>
      </dgm:extLst>
    </dgm:pt>
    <dgm:pt modelId="{8771299C-8914-4C72-9971-5237358D8E01}" type="pres">
      <dgm:prSet presAssocID="{4E9C3C02-14B7-4F59-BE06-6D5DC44A6398}" presName="spaceRect" presStyleCnt="0"/>
      <dgm:spPr/>
    </dgm:pt>
    <dgm:pt modelId="{9B5CF30F-74BB-4CC6-B464-00AAEED30AD1}" type="pres">
      <dgm:prSet presAssocID="{4E9C3C02-14B7-4F59-BE06-6D5DC44A6398}" presName="parTx" presStyleLbl="revTx" presStyleIdx="2" presStyleCnt="4">
        <dgm:presLayoutVars>
          <dgm:chMax val="0"/>
          <dgm:chPref val="0"/>
        </dgm:presLayoutVars>
      </dgm:prSet>
      <dgm:spPr/>
    </dgm:pt>
    <dgm:pt modelId="{CA915432-691B-4719-B056-3267A6CF632A}" type="pres">
      <dgm:prSet presAssocID="{A54D3DFA-B1AE-4099-B298-EF7132CEEEFE}" presName="sibTrans" presStyleCnt="0"/>
      <dgm:spPr/>
    </dgm:pt>
    <dgm:pt modelId="{A1A06912-B100-41BB-9685-C6C2579BD2FA}" type="pres">
      <dgm:prSet presAssocID="{12A3CF55-448C-4789-88A5-184600BC3CCB}" presName="compNode" presStyleCnt="0"/>
      <dgm:spPr/>
    </dgm:pt>
    <dgm:pt modelId="{AA0764B2-90F6-42CF-9D66-7C3687C6A093}" type="pres">
      <dgm:prSet presAssocID="{12A3CF55-448C-4789-88A5-184600BC3CCB}" presName="bgRect" presStyleLbl="bgShp" presStyleIdx="3" presStyleCnt="4"/>
      <dgm:spPr/>
    </dgm:pt>
    <dgm:pt modelId="{1A94CB76-E6DE-41F8-9AC5-34775E07D967}" type="pres">
      <dgm:prSet presAssocID="{12A3CF55-448C-4789-88A5-184600BC3CC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upo"/>
        </a:ext>
      </dgm:extLst>
    </dgm:pt>
    <dgm:pt modelId="{CD7A6A0E-E7C4-4A89-BF0C-A9E41F5C5714}" type="pres">
      <dgm:prSet presAssocID="{12A3CF55-448C-4789-88A5-184600BC3CCB}" presName="spaceRect" presStyleCnt="0"/>
      <dgm:spPr/>
    </dgm:pt>
    <dgm:pt modelId="{E674981C-5477-4150-BD7B-30AAA4CFC7C8}" type="pres">
      <dgm:prSet presAssocID="{12A3CF55-448C-4789-88A5-184600BC3CC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85CE950A-7EC4-4701-AE93-7B92081D0EB4}" srcId="{52E12FB3-3F68-4D82-A16D-588488D6E904}" destId="{A64F916C-BB71-4E07-8BAC-77E600A40F5D}" srcOrd="1" destOrd="0" parTransId="{830AA8CC-7CA7-46A7-95ED-6A92E7E7A3FE}" sibTransId="{3D0E0910-529F-4DE0-9F7B-9639BE7827D0}"/>
    <dgm:cxn modelId="{0B45DB32-B3E4-42D8-8EB4-B936AA3240FF}" type="presOf" srcId="{52E12FB3-3F68-4D82-A16D-588488D6E904}" destId="{02DBF3D1-B118-47AF-B586-6F5F2EE1A10C}" srcOrd="0" destOrd="0" presId="urn:microsoft.com/office/officeart/2018/2/layout/IconVerticalSolidList"/>
    <dgm:cxn modelId="{088FA258-45E8-4352-928B-FA01B689E56F}" srcId="{52E12FB3-3F68-4D82-A16D-588488D6E904}" destId="{12A3CF55-448C-4789-88A5-184600BC3CCB}" srcOrd="3" destOrd="0" parTransId="{635A291F-2B12-4DF8-A235-E36CB5E1B1E8}" sibTransId="{CB4A3C8F-1904-4A1F-9534-5C8CC6548B2D}"/>
    <dgm:cxn modelId="{BA3E6A8A-DB20-4566-AA26-D5C7FB5EAC6B}" type="presOf" srcId="{4E9C3C02-14B7-4F59-BE06-6D5DC44A6398}" destId="{9B5CF30F-74BB-4CC6-B464-00AAEED30AD1}" srcOrd="0" destOrd="0" presId="urn:microsoft.com/office/officeart/2018/2/layout/IconVerticalSolidList"/>
    <dgm:cxn modelId="{2D57F799-9E60-47DD-9157-ECE518A0F9D0}" type="presOf" srcId="{15090A77-734F-47BD-B1A2-AC81EC36DD2E}" destId="{9A5DAC5E-FD12-4CA9-9524-0391E45B0C47}" srcOrd="0" destOrd="0" presId="urn:microsoft.com/office/officeart/2018/2/layout/IconVerticalSolidList"/>
    <dgm:cxn modelId="{B1B138A0-3768-4ED6-AF60-91771435C5D4}" srcId="{52E12FB3-3F68-4D82-A16D-588488D6E904}" destId="{4E9C3C02-14B7-4F59-BE06-6D5DC44A6398}" srcOrd="2" destOrd="0" parTransId="{DCA6835A-DC79-4DE8-ACB4-5178AFEC9B7F}" sibTransId="{A54D3DFA-B1AE-4099-B298-EF7132CEEEFE}"/>
    <dgm:cxn modelId="{249EEEA2-5653-46E0-9811-FC180E59A319}" type="presOf" srcId="{12A3CF55-448C-4789-88A5-184600BC3CCB}" destId="{E674981C-5477-4150-BD7B-30AAA4CFC7C8}" srcOrd="0" destOrd="0" presId="urn:microsoft.com/office/officeart/2018/2/layout/IconVerticalSolidList"/>
    <dgm:cxn modelId="{2F196CA5-0D96-44BC-AE7A-23A9101EA054}" srcId="{52E12FB3-3F68-4D82-A16D-588488D6E904}" destId="{15090A77-734F-47BD-B1A2-AC81EC36DD2E}" srcOrd="0" destOrd="0" parTransId="{5CE62976-4BA8-43AC-8E5F-19377D2557BE}" sibTransId="{4B400FFC-EC13-45EF-9AB8-B2CB22475995}"/>
    <dgm:cxn modelId="{9D4DD7BE-D8A5-4210-A0FE-7D5D71CCFA36}" type="presOf" srcId="{A64F916C-BB71-4E07-8BAC-77E600A40F5D}" destId="{63108F96-4CD2-422F-B87B-0BF4E0656AE1}" srcOrd="0" destOrd="0" presId="urn:microsoft.com/office/officeart/2018/2/layout/IconVerticalSolidList"/>
    <dgm:cxn modelId="{7D17BB90-3CF3-42CC-9B3F-878F2AFA87E9}" type="presParOf" srcId="{02DBF3D1-B118-47AF-B586-6F5F2EE1A10C}" destId="{53825A92-DC84-4539-A828-0ABC662EE24A}" srcOrd="0" destOrd="0" presId="urn:microsoft.com/office/officeart/2018/2/layout/IconVerticalSolidList"/>
    <dgm:cxn modelId="{759B1768-1637-43EA-B8EA-B5EB1E6C34C8}" type="presParOf" srcId="{53825A92-DC84-4539-A828-0ABC662EE24A}" destId="{44D19E41-D900-4045-9DFC-1FD3F7A18DB9}" srcOrd="0" destOrd="0" presId="urn:microsoft.com/office/officeart/2018/2/layout/IconVerticalSolidList"/>
    <dgm:cxn modelId="{7383141B-B6C2-4F51-9297-D5FE4271FEB6}" type="presParOf" srcId="{53825A92-DC84-4539-A828-0ABC662EE24A}" destId="{E6B9AA0B-D042-471E-BEA9-D5A69FD7EB7F}" srcOrd="1" destOrd="0" presId="urn:microsoft.com/office/officeart/2018/2/layout/IconVerticalSolidList"/>
    <dgm:cxn modelId="{4977F071-CB52-4FAB-A27B-6166767CC30A}" type="presParOf" srcId="{53825A92-DC84-4539-A828-0ABC662EE24A}" destId="{575458D4-83B9-4194-BA17-9315FE84842B}" srcOrd="2" destOrd="0" presId="urn:microsoft.com/office/officeart/2018/2/layout/IconVerticalSolidList"/>
    <dgm:cxn modelId="{8F194AE5-40FC-4E62-901D-145FA4D8301A}" type="presParOf" srcId="{53825A92-DC84-4539-A828-0ABC662EE24A}" destId="{9A5DAC5E-FD12-4CA9-9524-0391E45B0C47}" srcOrd="3" destOrd="0" presId="urn:microsoft.com/office/officeart/2018/2/layout/IconVerticalSolidList"/>
    <dgm:cxn modelId="{9EC7132A-3E2F-457C-9678-B2C7E09968B5}" type="presParOf" srcId="{02DBF3D1-B118-47AF-B586-6F5F2EE1A10C}" destId="{75225445-1EC9-4AFB-95CB-1AA30276ED2E}" srcOrd="1" destOrd="0" presId="urn:microsoft.com/office/officeart/2018/2/layout/IconVerticalSolidList"/>
    <dgm:cxn modelId="{86EF85E6-4FCC-485E-805A-2B4AD36C8D46}" type="presParOf" srcId="{02DBF3D1-B118-47AF-B586-6F5F2EE1A10C}" destId="{212C18A1-8840-4E2F-A013-1DD765EDEEAA}" srcOrd="2" destOrd="0" presId="urn:microsoft.com/office/officeart/2018/2/layout/IconVerticalSolidList"/>
    <dgm:cxn modelId="{3994274C-D15C-4FD9-B67D-72A09D300A88}" type="presParOf" srcId="{212C18A1-8840-4E2F-A013-1DD765EDEEAA}" destId="{625AC70F-6DA8-4959-996A-0B294A20A6F5}" srcOrd="0" destOrd="0" presId="urn:microsoft.com/office/officeart/2018/2/layout/IconVerticalSolidList"/>
    <dgm:cxn modelId="{4D4FBBCE-7302-4C71-BBCB-1168A84F811F}" type="presParOf" srcId="{212C18A1-8840-4E2F-A013-1DD765EDEEAA}" destId="{CD9D268C-2FE6-45CF-BB12-CFB537FD3C63}" srcOrd="1" destOrd="0" presId="urn:microsoft.com/office/officeart/2018/2/layout/IconVerticalSolidList"/>
    <dgm:cxn modelId="{2A36AAA3-43B3-4C92-8B90-5EC94BC6727C}" type="presParOf" srcId="{212C18A1-8840-4E2F-A013-1DD765EDEEAA}" destId="{C969CF88-37A3-4C8C-A169-08B275AE46DE}" srcOrd="2" destOrd="0" presId="urn:microsoft.com/office/officeart/2018/2/layout/IconVerticalSolidList"/>
    <dgm:cxn modelId="{54B01BF8-F035-4C57-94D9-FED3C34AA5B4}" type="presParOf" srcId="{212C18A1-8840-4E2F-A013-1DD765EDEEAA}" destId="{63108F96-4CD2-422F-B87B-0BF4E0656AE1}" srcOrd="3" destOrd="0" presId="urn:microsoft.com/office/officeart/2018/2/layout/IconVerticalSolidList"/>
    <dgm:cxn modelId="{0680AA29-A25E-4944-AB60-83D38BA5B2E9}" type="presParOf" srcId="{02DBF3D1-B118-47AF-B586-6F5F2EE1A10C}" destId="{F852460E-8154-4F33-BB2C-77E63AC553A9}" srcOrd="3" destOrd="0" presId="urn:microsoft.com/office/officeart/2018/2/layout/IconVerticalSolidList"/>
    <dgm:cxn modelId="{10E18E06-0203-4085-A9B4-C168BC4231FA}" type="presParOf" srcId="{02DBF3D1-B118-47AF-B586-6F5F2EE1A10C}" destId="{41397D20-DAA4-44F9-BA4F-C8C7C7AC5117}" srcOrd="4" destOrd="0" presId="urn:microsoft.com/office/officeart/2018/2/layout/IconVerticalSolidList"/>
    <dgm:cxn modelId="{A6CF5931-3F1D-4413-9F00-D3D828E0977F}" type="presParOf" srcId="{41397D20-DAA4-44F9-BA4F-C8C7C7AC5117}" destId="{D997650B-8650-41FA-81E7-0DC8D683ED9D}" srcOrd="0" destOrd="0" presId="urn:microsoft.com/office/officeart/2018/2/layout/IconVerticalSolidList"/>
    <dgm:cxn modelId="{8B095DE8-BD51-4289-8772-D76C782EAAD5}" type="presParOf" srcId="{41397D20-DAA4-44F9-BA4F-C8C7C7AC5117}" destId="{86335B79-362F-456C-8B0E-68D1492A4FD2}" srcOrd="1" destOrd="0" presId="urn:microsoft.com/office/officeart/2018/2/layout/IconVerticalSolidList"/>
    <dgm:cxn modelId="{018CC479-75DF-4270-88A9-B2E80B4F513C}" type="presParOf" srcId="{41397D20-DAA4-44F9-BA4F-C8C7C7AC5117}" destId="{8771299C-8914-4C72-9971-5237358D8E01}" srcOrd="2" destOrd="0" presId="urn:microsoft.com/office/officeart/2018/2/layout/IconVerticalSolidList"/>
    <dgm:cxn modelId="{B9B1FE82-3E6A-4C53-8D3F-4FA49B8577FE}" type="presParOf" srcId="{41397D20-DAA4-44F9-BA4F-C8C7C7AC5117}" destId="{9B5CF30F-74BB-4CC6-B464-00AAEED30AD1}" srcOrd="3" destOrd="0" presId="urn:microsoft.com/office/officeart/2018/2/layout/IconVerticalSolidList"/>
    <dgm:cxn modelId="{2BAF4E90-58D7-4196-B72B-2C9ADA5B6AA5}" type="presParOf" srcId="{02DBF3D1-B118-47AF-B586-6F5F2EE1A10C}" destId="{CA915432-691B-4719-B056-3267A6CF632A}" srcOrd="5" destOrd="0" presId="urn:microsoft.com/office/officeart/2018/2/layout/IconVerticalSolidList"/>
    <dgm:cxn modelId="{CDC94404-A371-4D61-8183-CBDE661EB29F}" type="presParOf" srcId="{02DBF3D1-B118-47AF-B586-6F5F2EE1A10C}" destId="{A1A06912-B100-41BB-9685-C6C2579BD2FA}" srcOrd="6" destOrd="0" presId="urn:microsoft.com/office/officeart/2018/2/layout/IconVerticalSolidList"/>
    <dgm:cxn modelId="{6D8C2077-C61D-456E-8601-75A435DC9587}" type="presParOf" srcId="{A1A06912-B100-41BB-9685-C6C2579BD2FA}" destId="{AA0764B2-90F6-42CF-9D66-7C3687C6A093}" srcOrd="0" destOrd="0" presId="urn:microsoft.com/office/officeart/2018/2/layout/IconVerticalSolidList"/>
    <dgm:cxn modelId="{5D9CD10C-D32B-4D9C-BDDF-D90AF7F00C3B}" type="presParOf" srcId="{A1A06912-B100-41BB-9685-C6C2579BD2FA}" destId="{1A94CB76-E6DE-41F8-9AC5-34775E07D967}" srcOrd="1" destOrd="0" presId="urn:microsoft.com/office/officeart/2018/2/layout/IconVerticalSolidList"/>
    <dgm:cxn modelId="{4ADF5A95-CCCA-4F6E-BE32-C5D537CCAF71}" type="presParOf" srcId="{A1A06912-B100-41BB-9685-C6C2579BD2FA}" destId="{CD7A6A0E-E7C4-4A89-BF0C-A9E41F5C5714}" srcOrd="2" destOrd="0" presId="urn:microsoft.com/office/officeart/2018/2/layout/IconVerticalSolidList"/>
    <dgm:cxn modelId="{95F88CEC-6B1E-4E9B-8C0A-478E96ADCD52}" type="presParOf" srcId="{A1A06912-B100-41BB-9685-C6C2579BD2FA}" destId="{E674981C-5477-4150-BD7B-30AAA4CFC7C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19E41-D900-4045-9DFC-1FD3F7A18DB9}">
      <dsp:nvSpPr>
        <dsp:cNvPr id="0" name=""/>
        <dsp:cNvSpPr/>
      </dsp:nvSpPr>
      <dsp:spPr>
        <a:xfrm>
          <a:off x="0" y="1945"/>
          <a:ext cx="4429746" cy="9858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B9AA0B-D042-471E-BEA9-D5A69FD7EB7F}">
      <dsp:nvSpPr>
        <dsp:cNvPr id="0" name=""/>
        <dsp:cNvSpPr/>
      </dsp:nvSpPr>
      <dsp:spPr>
        <a:xfrm>
          <a:off x="298217" y="223759"/>
          <a:ext cx="542213" cy="5422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5DAC5E-FD12-4CA9-9524-0391E45B0C47}">
      <dsp:nvSpPr>
        <dsp:cNvPr id="0" name=""/>
        <dsp:cNvSpPr/>
      </dsp:nvSpPr>
      <dsp:spPr>
        <a:xfrm>
          <a:off x="1138648" y="1945"/>
          <a:ext cx="3291097" cy="985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335" tIns="104335" rIns="104335" bIns="10433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Teatro Pastoral: 47 estudiantes – 95% participación</a:t>
          </a:r>
        </a:p>
      </dsp:txBody>
      <dsp:txXfrm>
        <a:off x="1138648" y="1945"/>
        <a:ext cx="3291097" cy="985843"/>
      </dsp:txXfrm>
    </dsp:sp>
    <dsp:sp modelId="{625AC70F-6DA8-4959-996A-0B294A20A6F5}">
      <dsp:nvSpPr>
        <dsp:cNvPr id="0" name=""/>
        <dsp:cNvSpPr/>
      </dsp:nvSpPr>
      <dsp:spPr>
        <a:xfrm>
          <a:off x="0" y="1234249"/>
          <a:ext cx="4429746" cy="9858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9D268C-2FE6-45CF-BB12-CFB537FD3C63}">
      <dsp:nvSpPr>
        <dsp:cNvPr id="0" name=""/>
        <dsp:cNvSpPr/>
      </dsp:nvSpPr>
      <dsp:spPr>
        <a:xfrm>
          <a:off x="298217" y="1456063"/>
          <a:ext cx="542213" cy="5422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108F96-4CD2-422F-B87B-0BF4E0656AE1}">
      <dsp:nvSpPr>
        <dsp:cNvPr id="0" name=""/>
        <dsp:cNvSpPr/>
      </dsp:nvSpPr>
      <dsp:spPr>
        <a:xfrm>
          <a:off x="1138648" y="1234249"/>
          <a:ext cx="3291097" cy="985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335" tIns="104335" rIns="104335" bIns="10433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Oración </a:t>
          </a:r>
          <a:r>
            <a:rPr lang="es-CL" sz="1600" kern="1200"/>
            <a:t>de la mañana </a:t>
          </a:r>
          <a:r>
            <a:rPr lang="en-US" sz="1600" kern="1200"/>
            <a:t>con los Amigos de Jesús: 98% participación</a:t>
          </a:r>
          <a:r>
            <a:rPr lang="es-CL" sz="1600" kern="1200"/>
            <a:t> (Pre-Básica)</a:t>
          </a:r>
          <a:endParaRPr lang="en-US" sz="1600" kern="1200"/>
        </a:p>
      </dsp:txBody>
      <dsp:txXfrm>
        <a:off x="1138648" y="1234249"/>
        <a:ext cx="3291097" cy="985843"/>
      </dsp:txXfrm>
    </dsp:sp>
    <dsp:sp modelId="{D997650B-8650-41FA-81E7-0DC8D683ED9D}">
      <dsp:nvSpPr>
        <dsp:cNvPr id="0" name=""/>
        <dsp:cNvSpPr/>
      </dsp:nvSpPr>
      <dsp:spPr>
        <a:xfrm>
          <a:off x="0" y="2466552"/>
          <a:ext cx="4429746" cy="9858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335B79-362F-456C-8B0E-68D1492A4FD2}">
      <dsp:nvSpPr>
        <dsp:cNvPr id="0" name=""/>
        <dsp:cNvSpPr/>
      </dsp:nvSpPr>
      <dsp:spPr>
        <a:xfrm>
          <a:off x="298217" y="2688367"/>
          <a:ext cx="542213" cy="5422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5CF30F-74BB-4CC6-B464-00AAEED30AD1}">
      <dsp:nvSpPr>
        <dsp:cNvPr id="0" name=""/>
        <dsp:cNvSpPr/>
      </dsp:nvSpPr>
      <dsp:spPr>
        <a:xfrm>
          <a:off x="1138648" y="2466552"/>
          <a:ext cx="3291097" cy="985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335" tIns="104335" rIns="104335" bIns="10433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Encuentros Congregación SS.CC.: 100% participación</a:t>
          </a:r>
        </a:p>
      </dsp:txBody>
      <dsp:txXfrm>
        <a:off x="1138648" y="2466552"/>
        <a:ext cx="3291097" cy="985843"/>
      </dsp:txXfrm>
    </dsp:sp>
    <dsp:sp modelId="{AA0764B2-90F6-42CF-9D66-7C3687C6A093}">
      <dsp:nvSpPr>
        <dsp:cNvPr id="0" name=""/>
        <dsp:cNvSpPr/>
      </dsp:nvSpPr>
      <dsp:spPr>
        <a:xfrm>
          <a:off x="0" y="3698856"/>
          <a:ext cx="4429746" cy="9858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94CB76-E6DE-41F8-9AC5-34775E07D967}">
      <dsp:nvSpPr>
        <dsp:cNvPr id="0" name=""/>
        <dsp:cNvSpPr/>
      </dsp:nvSpPr>
      <dsp:spPr>
        <a:xfrm>
          <a:off x="298217" y="3920671"/>
          <a:ext cx="542213" cy="54221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74981C-5477-4150-BD7B-30AAA4CFC7C8}">
      <dsp:nvSpPr>
        <dsp:cNvPr id="0" name=""/>
        <dsp:cNvSpPr/>
      </dsp:nvSpPr>
      <dsp:spPr>
        <a:xfrm>
          <a:off x="1138648" y="3698856"/>
          <a:ext cx="3291097" cy="985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335" tIns="104335" rIns="104335" bIns="10433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Encuentros Diócesis de Valparaíso y PUCV: 100% participación</a:t>
          </a:r>
        </a:p>
      </dsp:txBody>
      <dsp:txXfrm>
        <a:off x="1138648" y="3698856"/>
        <a:ext cx="3291097" cy="985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80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78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33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15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30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17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71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11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37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01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99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87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87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35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8EE457FF-670E-4EC1-ACD4-1173DA9A7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1345293" y="1345293"/>
            <a:ext cx="6858000" cy="4167414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26E9F1-4575-4A60-C954-13E1D356C4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577" y="422401"/>
            <a:ext cx="8529963" cy="105120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cs typeface="+mj-cs"/>
              </a:rPr>
              <a:t>1</a:t>
            </a:r>
            <a:r>
              <a:rPr lang="en-US" sz="3600" dirty="0">
                <a:solidFill>
                  <a:schemeClr val="tx1"/>
                </a:solidFill>
                <a:cs typeface="+mj-cs"/>
              </a:rPr>
              <a:t>° CONSEJO ESCOLAR AÑO 2026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DBC0D1-9A7D-8BE4-E5BF-6F26D948BD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0" y="1845768"/>
            <a:ext cx="4023913" cy="4900014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>
                <a:effectLst/>
              </a:rPr>
              <a:t>Tabla</a:t>
            </a:r>
            <a:r>
              <a:rPr lang="en-US" b="1" dirty="0">
                <a:effectLst/>
              </a:rPr>
              <a:t>:</a:t>
            </a:r>
          </a:p>
          <a:p>
            <a:pPr marL="342900" lvl="0" indent="-342900">
              <a:buFont typeface="Wingdings 2" charset="2"/>
              <a:buChar char=""/>
            </a:pPr>
            <a:r>
              <a:rPr lang="en-US" b="1" dirty="0" err="1">
                <a:effectLst/>
              </a:rPr>
              <a:t>Oración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inicial</a:t>
            </a:r>
            <a:r>
              <a:rPr lang="en-US" b="1" dirty="0">
                <a:effectLst/>
              </a:rPr>
              <a:t>.</a:t>
            </a:r>
          </a:p>
          <a:p>
            <a:pPr marL="342900" lvl="0" indent="-342900">
              <a:buFont typeface="Wingdings 2" charset="2"/>
              <a:buChar char=""/>
            </a:pPr>
            <a:r>
              <a:rPr lang="en-US" b="1" dirty="0" err="1">
                <a:effectLst/>
              </a:rPr>
              <a:t>Cuenta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pública</a:t>
            </a:r>
            <a:r>
              <a:rPr lang="en-US" b="1" dirty="0">
                <a:effectLst/>
              </a:rPr>
              <a:t> 2026, </a:t>
            </a:r>
            <a:r>
              <a:rPr lang="en-US" b="1" dirty="0" err="1">
                <a:effectLst/>
              </a:rPr>
              <a:t>presentación</a:t>
            </a:r>
            <a:r>
              <a:rPr lang="en-US" b="1" dirty="0">
                <a:effectLst/>
              </a:rPr>
              <a:t> ppt. y </a:t>
            </a:r>
            <a:r>
              <a:rPr lang="en-US" b="1" dirty="0" err="1">
                <a:effectLst/>
              </a:rPr>
              <a:t>entraga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documento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físico</a:t>
            </a:r>
            <a:r>
              <a:rPr lang="en-US" b="1" dirty="0">
                <a:effectLst/>
              </a:rPr>
              <a:t>.</a:t>
            </a:r>
          </a:p>
          <a:p>
            <a:pPr marL="342900" lvl="0" indent="-342900">
              <a:buFont typeface="Wingdings 2" charset="2"/>
              <a:buChar char=""/>
            </a:pPr>
            <a:r>
              <a:rPr lang="en-US" b="1" dirty="0" err="1">
                <a:effectLst/>
              </a:rPr>
              <a:t>Calendarización</a:t>
            </a:r>
            <a:r>
              <a:rPr lang="en-US" b="1" dirty="0">
                <a:effectLst/>
              </a:rPr>
              <a:t> de las </a:t>
            </a:r>
            <a:r>
              <a:rPr lang="en-US" b="1" dirty="0" err="1">
                <a:effectLst/>
              </a:rPr>
              <a:t>reuniones</a:t>
            </a:r>
            <a:r>
              <a:rPr lang="en-US" b="1" dirty="0">
                <a:effectLst/>
              </a:rPr>
              <a:t> del Consejo Escolar 2026.</a:t>
            </a:r>
          </a:p>
          <a:p>
            <a:pPr marL="342900" lvl="0" indent="-342900">
              <a:buFont typeface="Wingdings 2" charset="2"/>
              <a:buChar char=""/>
            </a:pPr>
            <a:r>
              <a:rPr lang="en-US" b="1" dirty="0" err="1">
                <a:effectLst/>
              </a:rPr>
              <a:t>Participación</a:t>
            </a:r>
            <a:r>
              <a:rPr lang="en-US" b="1" dirty="0">
                <a:effectLst/>
              </a:rPr>
              <a:t> Centro de Padres, Centro </a:t>
            </a:r>
            <a:r>
              <a:rPr lang="en-US" b="1" dirty="0" err="1">
                <a:effectLst/>
              </a:rPr>
              <a:t>estudiantil</a:t>
            </a:r>
            <a:r>
              <a:rPr lang="en-US" b="1" dirty="0">
                <a:effectLst/>
              </a:rPr>
              <a:t>, Sindicato, </a:t>
            </a:r>
            <a:r>
              <a:rPr lang="en-US" b="1" dirty="0" err="1">
                <a:effectLst/>
              </a:rPr>
              <a:t>etc</a:t>
            </a:r>
            <a:r>
              <a:rPr lang="en-US" b="1" dirty="0">
                <a:effectLst/>
              </a:rPr>
              <a:t>).</a:t>
            </a:r>
          </a:p>
          <a:p>
            <a:pPr>
              <a:buFont typeface="Wingdings 2" charset="2"/>
              <a:buChar char=""/>
            </a:pPr>
            <a:endParaRPr lang="en-US" sz="17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6EAD8EC-CB94-83EE-D277-809052516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77" y="2376488"/>
            <a:ext cx="2676571" cy="272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902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Atención a Apoderados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sz="2200" dirty="0"/>
              <a:t>Alta </a:t>
            </a:r>
            <a:r>
              <a:rPr sz="2200" dirty="0" err="1"/>
              <a:t>cobertura</a:t>
            </a:r>
            <a:r>
              <a:rPr sz="2200" dirty="0"/>
              <a:t> </a:t>
            </a:r>
            <a:r>
              <a:rPr sz="2200" dirty="0" err="1"/>
              <a:t>en</a:t>
            </a:r>
            <a:r>
              <a:rPr sz="2200" dirty="0"/>
              <a:t> la </a:t>
            </a:r>
            <a:r>
              <a:rPr sz="2200" dirty="0" err="1"/>
              <a:t>mayoría</a:t>
            </a:r>
            <a:r>
              <a:rPr sz="2200" dirty="0"/>
              <a:t> de </a:t>
            </a:r>
            <a:r>
              <a:rPr sz="2200" dirty="0" err="1"/>
              <a:t>los</a:t>
            </a:r>
            <a:r>
              <a:rPr sz="2200" dirty="0"/>
              <a:t> </a:t>
            </a:r>
            <a:r>
              <a:rPr sz="2200" dirty="0" err="1"/>
              <a:t>cursos</a:t>
            </a:r>
            <a:endParaRPr sz="2200" dirty="0"/>
          </a:p>
          <a:p>
            <a:pPr lvl="1"/>
            <a:r>
              <a:rPr sz="2400" dirty="0" err="1"/>
              <a:t>Cursos</a:t>
            </a:r>
            <a:r>
              <a:rPr sz="2400" dirty="0"/>
              <a:t> con 100% de </a:t>
            </a:r>
            <a:r>
              <a:rPr sz="2400" dirty="0" err="1"/>
              <a:t>entrevistas</a:t>
            </a:r>
            <a:r>
              <a:rPr sz="2400" dirty="0"/>
              <a:t> </a:t>
            </a:r>
            <a:r>
              <a:rPr sz="2400" dirty="0" err="1"/>
              <a:t>realizadas</a:t>
            </a:r>
            <a:endParaRPr sz="2400" dirty="0"/>
          </a:p>
          <a:p>
            <a:pPr lvl="1"/>
            <a:r>
              <a:rPr sz="2400" dirty="0" err="1"/>
              <a:t>Identificación</a:t>
            </a:r>
            <a:r>
              <a:rPr sz="2400" dirty="0"/>
              <a:t> de </a:t>
            </a:r>
            <a:r>
              <a:rPr sz="2400" dirty="0" err="1"/>
              <a:t>cursos</a:t>
            </a:r>
            <a:r>
              <a:rPr sz="2400" dirty="0"/>
              <a:t> con </a:t>
            </a:r>
            <a:r>
              <a:rPr sz="2400" dirty="0" err="1"/>
              <a:t>brechas</a:t>
            </a:r>
            <a:endParaRPr sz="2400" dirty="0"/>
          </a:p>
          <a:p>
            <a:pPr lvl="1"/>
            <a:r>
              <a:rPr sz="2400" dirty="0" err="1"/>
              <a:t>Seguimiento</a:t>
            </a:r>
            <a:r>
              <a:rPr sz="2400" dirty="0"/>
              <a:t> </a:t>
            </a:r>
            <a:r>
              <a:rPr sz="2400" dirty="0" err="1"/>
              <a:t>por</a:t>
            </a:r>
            <a:r>
              <a:rPr sz="2400" dirty="0"/>
              <a:t> </a:t>
            </a:r>
            <a:r>
              <a:rPr sz="2400" dirty="0" err="1"/>
              <a:t>equipo</a:t>
            </a:r>
            <a:r>
              <a:rPr sz="2400" dirty="0"/>
              <a:t> </a:t>
            </a:r>
            <a:r>
              <a:rPr sz="2400" dirty="0" err="1"/>
              <a:t>directivo</a:t>
            </a:r>
            <a:endParaRPr lang="es-CL" sz="2400" dirty="0"/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F81BD"/>
              </a:buClr>
              <a:buSzTx/>
              <a:buFont typeface="Wingdings 2" charset="2"/>
              <a:buChar char=""/>
              <a:tabLst/>
              <a:defRPr/>
            </a:pPr>
            <a:r>
              <a:rPr kumimoji="0" lang="es-C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83% de implementación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F81BD"/>
              </a:buClr>
              <a:buSzTx/>
              <a:buFont typeface="Wingdings 2" charset="2"/>
              <a:buChar char=""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Bono mensual de desempeño a profesores jefes:</a:t>
            </a:r>
          </a:p>
          <a:p>
            <a:pPr lvl="2" indent="-285750">
              <a:buClr>
                <a:srgbClr val="4F81BD"/>
              </a:buClr>
              <a:defRPr/>
            </a:pPr>
            <a:r>
              <a:rPr kumimoji="0" lang="es-C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93,5% de entrevistas realizadas a apoderados</a:t>
            </a:r>
          </a:p>
          <a:p>
            <a:pPr lvl="2" indent="-285750">
              <a:buClr>
                <a:srgbClr val="4F81BD"/>
              </a:buClr>
              <a:defRPr/>
            </a:pPr>
            <a:r>
              <a:rPr kumimoji="0" lang="es-C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Bono anual sujeto a evaluación de desempeño</a:t>
            </a:r>
          </a:p>
          <a:p>
            <a:pPr lvl="1"/>
            <a:endParaRPr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0FC7A14-773E-AD3D-021D-262957225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9177" y="456612"/>
            <a:ext cx="1060796" cy="108518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Conclusiones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sz="2000" dirty="0" err="1"/>
              <a:t>Gestión</a:t>
            </a:r>
            <a:r>
              <a:rPr sz="2000" dirty="0"/>
              <a:t> </a:t>
            </a:r>
            <a:r>
              <a:rPr sz="2000" dirty="0" err="1"/>
              <a:t>directiva</a:t>
            </a:r>
            <a:r>
              <a:rPr sz="2000" dirty="0"/>
              <a:t> </a:t>
            </a:r>
            <a:r>
              <a:rPr sz="2000" dirty="0" err="1"/>
              <a:t>efectiva</a:t>
            </a:r>
            <a:r>
              <a:rPr sz="2000" dirty="0"/>
              <a:t> y </a:t>
            </a:r>
            <a:r>
              <a:rPr sz="2000" dirty="0" err="1"/>
              <a:t>sistemática</a:t>
            </a:r>
            <a:endParaRPr sz="2000" dirty="0"/>
          </a:p>
          <a:p>
            <a:pPr lvl="2"/>
            <a:r>
              <a:rPr sz="2200" dirty="0"/>
              <a:t>Alta </a:t>
            </a:r>
            <a:r>
              <a:rPr sz="2200" dirty="0" err="1"/>
              <a:t>cobertura</a:t>
            </a:r>
            <a:r>
              <a:rPr sz="2200" dirty="0"/>
              <a:t> </a:t>
            </a:r>
            <a:r>
              <a:rPr sz="2200" dirty="0" err="1"/>
              <a:t>en</a:t>
            </a:r>
            <a:r>
              <a:rPr sz="2200" dirty="0"/>
              <a:t> </a:t>
            </a:r>
            <a:r>
              <a:rPr sz="2200" dirty="0" err="1"/>
              <a:t>procesos</a:t>
            </a:r>
            <a:r>
              <a:rPr sz="2200" dirty="0"/>
              <a:t> </a:t>
            </a:r>
            <a:r>
              <a:rPr sz="2200" dirty="0" err="1"/>
              <a:t>institucionales</a:t>
            </a:r>
            <a:endParaRPr sz="2200" dirty="0"/>
          </a:p>
          <a:p>
            <a:pPr lvl="2"/>
            <a:r>
              <a:rPr sz="2200" dirty="0" err="1"/>
              <a:t>Fortalecimiento</a:t>
            </a:r>
            <a:r>
              <a:rPr sz="2200" dirty="0"/>
              <a:t> del </a:t>
            </a:r>
            <a:r>
              <a:rPr sz="2200" dirty="0" err="1"/>
              <a:t>liderazgo</a:t>
            </a:r>
            <a:r>
              <a:rPr sz="2200" dirty="0"/>
              <a:t> escolar</a:t>
            </a:r>
          </a:p>
          <a:p>
            <a:pPr lvl="2"/>
            <a:r>
              <a:rPr sz="2200" dirty="0" err="1"/>
              <a:t>Transparencia</a:t>
            </a:r>
            <a:r>
              <a:rPr sz="2200" dirty="0"/>
              <a:t> y </a:t>
            </a:r>
            <a:r>
              <a:rPr sz="2200" dirty="0" err="1"/>
              <a:t>mejora</a:t>
            </a:r>
            <a:r>
              <a:rPr sz="2200" dirty="0"/>
              <a:t> continua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E5D15DA-FB0F-ED9F-1CB7-11F5B6102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627" y="476097"/>
            <a:ext cx="1060796" cy="108518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C2647E2-7D2F-4C4F-872B-ACE1717F5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7D413C2-1363-4D2E-97D4-7F3549760E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5292838" cy="6858000"/>
          </a:xfrm>
          <a:custGeom>
            <a:avLst/>
            <a:gdLst>
              <a:gd name="connsiteX0" fmla="*/ 0 w 7057118"/>
              <a:gd name="connsiteY0" fmla="*/ 0 h 6858000"/>
              <a:gd name="connsiteX1" fmla="*/ 2420113 w 7057118"/>
              <a:gd name="connsiteY1" fmla="*/ 0 h 6858000"/>
              <a:gd name="connsiteX2" fmla="*/ 2496703 w 7057118"/>
              <a:gd name="connsiteY2" fmla="*/ 0 h 6858000"/>
              <a:gd name="connsiteX3" fmla="*/ 7057118 w 7057118"/>
              <a:gd name="connsiteY3" fmla="*/ 0 h 6858000"/>
              <a:gd name="connsiteX4" fmla="*/ 7057118 w 7057118"/>
              <a:gd name="connsiteY4" fmla="*/ 1900238 h 6858000"/>
              <a:gd name="connsiteX5" fmla="*/ 6686702 w 7057118"/>
              <a:gd name="connsiteY5" fmla="*/ 2178050 h 6858000"/>
              <a:gd name="connsiteX6" fmla="*/ 6682468 w 7057118"/>
              <a:gd name="connsiteY6" fmla="*/ 2184400 h 6858000"/>
              <a:gd name="connsiteX7" fmla="*/ 6676118 w 7057118"/>
              <a:gd name="connsiteY7" fmla="*/ 2193925 h 6858000"/>
              <a:gd name="connsiteX8" fmla="*/ 6669768 w 7057118"/>
              <a:gd name="connsiteY8" fmla="*/ 2201863 h 6858000"/>
              <a:gd name="connsiteX9" fmla="*/ 6669768 w 7057118"/>
              <a:gd name="connsiteY9" fmla="*/ 2211388 h 6858000"/>
              <a:gd name="connsiteX10" fmla="*/ 6669768 w 7057118"/>
              <a:gd name="connsiteY10" fmla="*/ 2220913 h 6858000"/>
              <a:gd name="connsiteX11" fmla="*/ 6676118 w 7057118"/>
              <a:gd name="connsiteY11" fmla="*/ 2228850 h 6858000"/>
              <a:gd name="connsiteX12" fmla="*/ 6682468 w 7057118"/>
              <a:gd name="connsiteY12" fmla="*/ 2238375 h 6858000"/>
              <a:gd name="connsiteX13" fmla="*/ 6686702 w 7057118"/>
              <a:gd name="connsiteY13" fmla="*/ 2244725 h 6858000"/>
              <a:gd name="connsiteX14" fmla="*/ 7057118 w 7057118"/>
              <a:gd name="connsiteY14" fmla="*/ 2522538 h 6858000"/>
              <a:gd name="connsiteX15" fmla="*/ 7057118 w 7057118"/>
              <a:gd name="connsiteY15" fmla="*/ 6858000 h 6858000"/>
              <a:gd name="connsiteX16" fmla="*/ 2496703 w 7057118"/>
              <a:gd name="connsiteY16" fmla="*/ 6858000 h 6858000"/>
              <a:gd name="connsiteX17" fmla="*/ 2420113 w 7057118"/>
              <a:gd name="connsiteY17" fmla="*/ 6858000 h 6858000"/>
              <a:gd name="connsiteX18" fmla="*/ 0 w 7057118"/>
              <a:gd name="connsiteY1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057118" h="6858000">
                <a:moveTo>
                  <a:pt x="0" y="0"/>
                </a:moveTo>
                <a:lnTo>
                  <a:pt x="2420113" y="0"/>
                </a:lnTo>
                <a:lnTo>
                  <a:pt x="2496703" y="0"/>
                </a:lnTo>
                <a:lnTo>
                  <a:pt x="7057118" y="0"/>
                </a:lnTo>
                <a:lnTo>
                  <a:pt x="7057118" y="1900238"/>
                </a:lnTo>
                <a:lnTo>
                  <a:pt x="6686702" y="2178050"/>
                </a:lnTo>
                <a:lnTo>
                  <a:pt x="6682468" y="2184400"/>
                </a:lnTo>
                <a:lnTo>
                  <a:pt x="6676118" y="2193925"/>
                </a:lnTo>
                <a:lnTo>
                  <a:pt x="6669768" y="2201863"/>
                </a:lnTo>
                <a:lnTo>
                  <a:pt x="6669768" y="2211388"/>
                </a:lnTo>
                <a:lnTo>
                  <a:pt x="6669768" y="2220913"/>
                </a:lnTo>
                <a:lnTo>
                  <a:pt x="6676118" y="2228850"/>
                </a:lnTo>
                <a:lnTo>
                  <a:pt x="6682468" y="2238375"/>
                </a:lnTo>
                <a:lnTo>
                  <a:pt x="6686702" y="2244725"/>
                </a:lnTo>
                <a:lnTo>
                  <a:pt x="7057118" y="2522538"/>
                </a:lnTo>
                <a:lnTo>
                  <a:pt x="7057118" y="6858000"/>
                </a:lnTo>
                <a:lnTo>
                  <a:pt x="2496703" y="6858000"/>
                </a:lnTo>
                <a:lnTo>
                  <a:pt x="2420113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solidFill>
              <a:schemeClr val="accent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635" y="1600200"/>
            <a:ext cx="4515740" cy="4441161"/>
          </a:xfrm>
        </p:spPr>
        <p:txBody>
          <a:bodyPr anchor="t">
            <a:normAutofit/>
          </a:bodyPr>
          <a:lstStyle/>
          <a:p>
            <a:pPr algn="r"/>
            <a:r>
              <a:rPr lang="es-CL" sz="5300"/>
              <a:t>Gestión Pedagógica 2025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CA2FB67-EA6E-6D91-3B1D-244532B3D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438" y="1866262"/>
            <a:ext cx="2885962" cy="2952305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447188"/>
            <a:ext cx="7928998" cy="970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3100"/>
              <a:t>Evaluación y Mejora de Aprendizajes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34" y="2413000"/>
            <a:ext cx="5399415" cy="3632200"/>
          </a:xfrm>
        </p:spPr>
        <p:txBody>
          <a:bodyPr>
            <a:normAutofit/>
          </a:bodyPr>
          <a:lstStyle/>
          <a:p>
            <a:pPr lvl="1"/>
            <a:r>
              <a:rPr lang="es-ES" dirty="0"/>
              <a:t>100% de implementación de evaluaciones diagnósticas</a:t>
            </a:r>
          </a:p>
          <a:p>
            <a:pPr lvl="1"/>
            <a:r>
              <a:rPr lang="es-ES" dirty="0"/>
              <a:t>Programa de Fortalecimiento del Dominio Lector</a:t>
            </a:r>
          </a:p>
          <a:p>
            <a:pPr lvl="1"/>
            <a:r>
              <a:rPr lang="es-ES" dirty="0"/>
              <a:t>Tutorías personalizadas según niveles de lectura</a:t>
            </a:r>
          </a:p>
          <a:p>
            <a:pPr lvl="1"/>
            <a:r>
              <a:rPr lang="es-ES" dirty="0"/>
              <a:t>Trabajo cooperativo y plan de transición educativa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22AF361-C908-DDCF-53E2-68932E985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603" y="3153658"/>
            <a:ext cx="2184797" cy="2235021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Asignaturas de Profundización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sz="2200" dirty="0" err="1"/>
              <a:t>Implementación</a:t>
            </a:r>
            <a:r>
              <a:rPr sz="2200" dirty="0"/>
              <a:t> </a:t>
            </a:r>
            <a:r>
              <a:rPr sz="2200" dirty="0" err="1"/>
              <a:t>en</a:t>
            </a:r>
            <a:r>
              <a:rPr sz="2200" dirty="0"/>
              <a:t> cuatro </a:t>
            </a:r>
            <a:r>
              <a:rPr sz="2200" dirty="0" err="1"/>
              <a:t>etapas</a:t>
            </a:r>
            <a:r>
              <a:rPr sz="2200" dirty="0"/>
              <a:t> </a:t>
            </a:r>
            <a:r>
              <a:rPr sz="2200" dirty="0" err="1"/>
              <a:t>durante</a:t>
            </a:r>
            <a:r>
              <a:rPr sz="2200" dirty="0"/>
              <a:t> 2025</a:t>
            </a:r>
          </a:p>
          <a:p>
            <a:pPr lvl="1"/>
            <a:r>
              <a:rPr sz="2400" dirty="0" err="1"/>
              <a:t>Aprendizaje</a:t>
            </a:r>
            <a:r>
              <a:rPr sz="2400" dirty="0"/>
              <a:t> </a:t>
            </a:r>
            <a:r>
              <a:rPr sz="2400" dirty="0" err="1"/>
              <a:t>Basado</a:t>
            </a:r>
            <a:r>
              <a:rPr sz="2400" dirty="0"/>
              <a:t> </a:t>
            </a:r>
            <a:r>
              <a:rPr sz="2400" dirty="0" err="1"/>
              <a:t>en</a:t>
            </a:r>
            <a:r>
              <a:rPr sz="2400" dirty="0"/>
              <a:t> </a:t>
            </a:r>
            <a:r>
              <a:rPr sz="2400" dirty="0" err="1"/>
              <a:t>Proyectos</a:t>
            </a:r>
            <a:r>
              <a:rPr sz="2400" dirty="0"/>
              <a:t> (ABP)</a:t>
            </a:r>
          </a:p>
          <a:p>
            <a:pPr lvl="1"/>
            <a:r>
              <a:rPr sz="2400" dirty="0"/>
              <a:t>Feria de </a:t>
            </a:r>
            <a:r>
              <a:rPr sz="2400" dirty="0" err="1"/>
              <a:t>finalización</a:t>
            </a:r>
            <a:r>
              <a:rPr sz="2400" dirty="0"/>
              <a:t> con 36 </a:t>
            </a:r>
            <a:r>
              <a:rPr sz="2400" dirty="0" err="1"/>
              <a:t>grupos</a:t>
            </a:r>
            <a:endParaRPr sz="2400" dirty="0"/>
          </a:p>
          <a:p>
            <a:pPr lvl="1"/>
            <a:r>
              <a:rPr sz="2400" dirty="0" err="1"/>
              <a:t>Participación</a:t>
            </a:r>
            <a:r>
              <a:rPr sz="2400" dirty="0"/>
              <a:t> </a:t>
            </a:r>
            <a:r>
              <a:rPr sz="2400" dirty="0" err="1"/>
              <a:t>activa</a:t>
            </a:r>
            <a:r>
              <a:rPr sz="2400" dirty="0"/>
              <a:t> de la comunidad </a:t>
            </a:r>
            <a:r>
              <a:rPr sz="2400" dirty="0" err="1"/>
              <a:t>educativa</a:t>
            </a:r>
            <a:endParaRPr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65F726D-0C00-AC6F-DE75-2B6A33DFC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2977" y="389822"/>
            <a:ext cx="1060796" cy="108518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447188"/>
            <a:ext cx="7928998" cy="970450"/>
          </a:xfrm>
        </p:spPr>
        <p:txBody>
          <a:bodyPr>
            <a:normAutofit/>
          </a:bodyPr>
          <a:lstStyle/>
          <a:p>
            <a:r>
              <a:rPr lang="es-CL"/>
              <a:t>Trabajo por Departamentos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34" y="2076450"/>
            <a:ext cx="3519816" cy="3968750"/>
          </a:xfrm>
        </p:spPr>
        <p:txBody>
          <a:bodyPr>
            <a:normAutofit/>
          </a:bodyPr>
          <a:lstStyle/>
          <a:p>
            <a:pPr lvl="1"/>
            <a:r>
              <a:rPr lang="es-ES" sz="1200" dirty="0"/>
              <a:t>100% de implementación</a:t>
            </a:r>
          </a:p>
          <a:p>
            <a:pPr lvl="1"/>
            <a:r>
              <a:rPr lang="es-ES" sz="1400" dirty="0"/>
              <a:t>Reuniones semanales desde abril</a:t>
            </a:r>
          </a:p>
          <a:p>
            <a:pPr lvl="1"/>
            <a:r>
              <a:rPr lang="es-ES" sz="1400" dirty="0"/>
              <a:t>Actas, bitácoras y proyectos de mejora</a:t>
            </a:r>
          </a:p>
          <a:p>
            <a:pPr lvl="1"/>
            <a:r>
              <a:rPr lang="es-ES" sz="1400" dirty="0"/>
              <a:t>Presentación de resultados colaborativos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8125695-9AC7-BDB9-A61E-4671645A8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824" y="1842157"/>
            <a:ext cx="4657725" cy="4939643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447188"/>
            <a:ext cx="7928998" cy="970450"/>
          </a:xfrm>
        </p:spPr>
        <p:txBody>
          <a:bodyPr>
            <a:normAutofit/>
          </a:bodyPr>
          <a:lstStyle/>
          <a:p>
            <a:r>
              <a:rPr lang="es-CL"/>
              <a:t>Atención Psicoeducativa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409" y="2298700"/>
            <a:ext cx="2876688" cy="3632200"/>
          </a:xfrm>
        </p:spPr>
        <p:txBody>
          <a:bodyPr>
            <a:normAutofit/>
          </a:bodyPr>
          <a:lstStyle/>
          <a:p>
            <a:r>
              <a:rPr lang="es-ES" sz="1400" dirty="0"/>
              <a:t>Equipo multidisciplinario especializado</a:t>
            </a:r>
          </a:p>
          <a:p>
            <a:pPr lvl="1"/>
            <a:r>
              <a:rPr lang="es-ES" sz="1400" dirty="0"/>
              <a:t>49 estudiantes atendidos</a:t>
            </a:r>
          </a:p>
          <a:p>
            <a:pPr lvl="1"/>
            <a:r>
              <a:rPr lang="es-ES" sz="1400" dirty="0"/>
              <a:t>Evaluaciones diagnósticas y acompañamiento</a:t>
            </a:r>
          </a:p>
          <a:p>
            <a:pPr lvl="1"/>
            <a:r>
              <a:rPr lang="es-ES" sz="1400" dirty="0"/>
              <a:t>Apoyo permanente en aula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40C3EB4-D8B0-38E1-58FD-FD689B31C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886" y="1971673"/>
            <a:ext cx="5317612" cy="4092575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0C7E406-36E3-C9F4-DF2C-1D04B7016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4902" y="389822"/>
            <a:ext cx="1060796" cy="108518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Planificación y Orientación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sz="2200" dirty="0" err="1"/>
              <a:t>Planificación</a:t>
            </a:r>
            <a:r>
              <a:rPr sz="2200" dirty="0"/>
              <a:t> </a:t>
            </a:r>
            <a:r>
              <a:rPr sz="2200" dirty="0" err="1"/>
              <a:t>mensual</a:t>
            </a:r>
            <a:r>
              <a:rPr sz="2200" dirty="0"/>
              <a:t> del </a:t>
            </a:r>
            <a:r>
              <a:rPr sz="2200" dirty="0" err="1"/>
              <a:t>avance</a:t>
            </a:r>
            <a:r>
              <a:rPr sz="2200" dirty="0"/>
              <a:t> curricular</a:t>
            </a:r>
          </a:p>
          <a:p>
            <a:pPr lvl="1"/>
            <a:r>
              <a:rPr sz="2400" dirty="0"/>
              <a:t>Plan de </a:t>
            </a:r>
            <a:r>
              <a:rPr sz="2400" dirty="0" err="1"/>
              <a:t>orientación</a:t>
            </a:r>
            <a:r>
              <a:rPr sz="2400" dirty="0"/>
              <a:t> </a:t>
            </a:r>
            <a:r>
              <a:rPr sz="2400" dirty="0" err="1"/>
              <a:t>vocacional</a:t>
            </a:r>
            <a:endParaRPr sz="2400" dirty="0"/>
          </a:p>
          <a:p>
            <a:pPr lvl="1"/>
            <a:r>
              <a:rPr sz="2400" dirty="0"/>
              <a:t>Charlas y ferias </a:t>
            </a:r>
            <a:r>
              <a:rPr sz="2400" dirty="0" err="1"/>
              <a:t>vocacionales</a:t>
            </a:r>
            <a:endParaRPr sz="2400" dirty="0"/>
          </a:p>
          <a:p>
            <a:pPr lvl="1"/>
            <a:r>
              <a:rPr sz="2400" dirty="0" err="1"/>
              <a:t>Proyectos</a:t>
            </a:r>
            <a:r>
              <a:rPr sz="2400" dirty="0"/>
              <a:t> de </a:t>
            </a:r>
            <a:r>
              <a:rPr sz="2400" dirty="0" err="1"/>
              <a:t>vida</a:t>
            </a:r>
            <a:r>
              <a:rPr sz="2400" dirty="0"/>
              <a:t> para </a:t>
            </a:r>
            <a:r>
              <a:rPr sz="2400" dirty="0" err="1"/>
              <a:t>estudiantes</a:t>
            </a:r>
            <a:endParaRPr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D13E4B1-6595-A3B3-8BDE-C80BCAB52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652" y="456612"/>
            <a:ext cx="1060796" cy="108518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550" y="406851"/>
            <a:ext cx="7928998" cy="970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CL" sz="3400" dirty="0"/>
              <a:t>Seguimiento y Salidas Pedagógicas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35" y="1914525"/>
            <a:ext cx="5586740" cy="4130675"/>
          </a:xfrm>
        </p:spPr>
        <p:txBody>
          <a:bodyPr>
            <a:normAutofit/>
          </a:bodyPr>
          <a:lstStyle/>
          <a:p>
            <a:pPr lvl="1"/>
            <a:r>
              <a:rPr lang="es-ES" dirty="0"/>
              <a:t>Plan de seguimiento de trayectoria escolar</a:t>
            </a:r>
          </a:p>
          <a:p>
            <a:pPr lvl="1"/>
            <a:r>
              <a:rPr lang="es-ES" dirty="0"/>
              <a:t>Equipos de ciclo interdisciplinares</a:t>
            </a:r>
          </a:p>
          <a:p>
            <a:pPr lvl="1"/>
            <a:r>
              <a:rPr lang="es-ES" dirty="0"/>
              <a:t>39 salidas pedagógicas</a:t>
            </a:r>
          </a:p>
          <a:p>
            <a:pPr lvl="1"/>
            <a:r>
              <a:rPr lang="es-ES" dirty="0"/>
              <a:t>Participación del 100% de los cursos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7294686-E4FC-E739-537E-441463228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100" y="535782"/>
            <a:ext cx="1104900" cy="1130300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9C42319-65B3-CF36-4101-989CD0C13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200" y="2740531"/>
            <a:ext cx="1654298" cy="1120811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4E1EF41-AC20-2D94-78C8-7C9DF20B5C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2200" y="4755451"/>
            <a:ext cx="1654298" cy="971899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447188"/>
            <a:ext cx="7928998" cy="970450"/>
          </a:xfrm>
        </p:spPr>
        <p:txBody>
          <a:bodyPr>
            <a:normAutofit/>
          </a:bodyPr>
          <a:lstStyle/>
          <a:p>
            <a:r>
              <a:rPr dirty="0" err="1"/>
              <a:t>Acompañamiento</a:t>
            </a:r>
            <a:r>
              <a:rPr dirty="0"/>
              <a:t> </a:t>
            </a:r>
            <a:r>
              <a:rPr dirty="0" err="1"/>
              <a:t>Docente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658" y="2022475"/>
            <a:ext cx="4062741" cy="3632200"/>
          </a:xfrm>
        </p:spPr>
        <p:txBody>
          <a:bodyPr>
            <a:normAutofit/>
          </a:bodyPr>
          <a:lstStyle/>
          <a:p>
            <a:pPr lvl="1"/>
            <a:r>
              <a:rPr lang="es-ES" sz="1800" dirty="0"/>
              <a:t>98% de docentes acompañados</a:t>
            </a:r>
          </a:p>
          <a:p>
            <a:pPr lvl="1"/>
            <a:r>
              <a:rPr lang="es-ES" sz="1800" dirty="0"/>
              <a:t>Observaciones en aula y retroalimentación</a:t>
            </a:r>
          </a:p>
          <a:p>
            <a:pPr lvl="1"/>
            <a:r>
              <a:rPr lang="es-ES" sz="1800" dirty="0"/>
              <a:t>Fortalecimiento de prácticas pedagógicas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2E1BEAD-ABE5-0316-D7CD-52917E423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325" y="2171700"/>
            <a:ext cx="4143376" cy="2827229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E201574-9F39-ED51-1C36-DFB8BA33A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152" y="709487"/>
            <a:ext cx="1060796" cy="108518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C2647E2-7D2F-4C4F-872B-ACE1717F5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7D413C2-1363-4D2E-97D4-7F3549760E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5292838" cy="6858000"/>
          </a:xfrm>
          <a:custGeom>
            <a:avLst/>
            <a:gdLst>
              <a:gd name="connsiteX0" fmla="*/ 0 w 7057118"/>
              <a:gd name="connsiteY0" fmla="*/ 0 h 6858000"/>
              <a:gd name="connsiteX1" fmla="*/ 2420113 w 7057118"/>
              <a:gd name="connsiteY1" fmla="*/ 0 h 6858000"/>
              <a:gd name="connsiteX2" fmla="*/ 2496703 w 7057118"/>
              <a:gd name="connsiteY2" fmla="*/ 0 h 6858000"/>
              <a:gd name="connsiteX3" fmla="*/ 7057118 w 7057118"/>
              <a:gd name="connsiteY3" fmla="*/ 0 h 6858000"/>
              <a:gd name="connsiteX4" fmla="*/ 7057118 w 7057118"/>
              <a:gd name="connsiteY4" fmla="*/ 1900238 h 6858000"/>
              <a:gd name="connsiteX5" fmla="*/ 6686702 w 7057118"/>
              <a:gd name="connsiteY5" fmla="*/ 2178050 h 6858000"/>
              <a:gd name="connsiteX6" fmla="*/ 6682468 w 7057118"/>
              <a:gd name="connsiteY6" fmla="*/ 2184400 h 6858000"/>
              <a:gd name="connsiteX7" fmla="*/ 6676118 w 7057118"/>
              <a:gd name="connsiteY7" fmla="*/ 2193925 h 6858000"/>
              <a:gd name="connsiteX8" fmla="*/ 6669768 w 7057118"/>
              <a:gd name="connsiteY8" fmla="*/ 2201863 h 6858000"/>
              <a:gd name="connsiteX9" fmla="*/ 6669768 w 7057118"/>
              <a:gd name="connsiteY9" fmla="*/ 2211388 h 6858000"/>
              <a:gd name="connsiteX10" fmla="*/ 6669768 w 7057118"/>
              <a:gd name="connsiteY10" fmla="*/ 2220913 h 6858000"/>
              <a:gd name="connsiteX11" fmla="*/ 6676118 w 7057118"/>
              <a:gd name="connsiteY11" fmla="*/ 2228850 h 6858000"/>
              <a:gd name="connsiteX12" fmla="*/ 6682468 w 7057118"/>
              <a:gd name="connsiteY12" fmla="*/ 2238375 h 6858000"/>
              <a:gd name="connsiteX13" fmla="*/ 6686702 w 7057118"/>
              <a:gd name="connsiteY13" fmla="*/ 2244725 h 6858000"/>
              <a:gd name="connsiteX14" fmla="*/ 7057118 w 7057118"/>
              <a:gd name="connsiteY14" fmla="*/ 2522538 h 6858000"/>
              <a:gd name="connsiteX15" fmla="*/ 7057118 w 7057118"/>
              <a:gd name="connsiteY15" fmla="*/ 6858000 h 6858000"/>
              <a:gd name="connsiteX16" fmla="*/ 2496703 w 7057118"/>
              <a:gd name="connsiteY16" fmla="*/ 6858000 h 6858000"/>
              <a:gd name="connsiteX17" fmla="*/ 2420113 w 7057118"/>
              <a:gd name="connsiteY17" fmla="*/ 6858000 h 6858000"/>
              <a:gd name="connsiteX18" fmla="*/ 0 w 7057118"/>
              <a:gd name="connsiteY1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057118" h="6858000">
                <a:moveTo>
                  <a:pt x="0" y="0"/>
                </a:moveTo>
                <a:lnTo>
                  <a:pt x="2420113" y="0"/>
                </a:lnTo>
                <a:lnTo>
                  <a:pt x="2496703" y="0"/>
                </a:lnTo>
                <a:lnTo>
                  <a:pt x="7057118" y="0"/>
                </a:lnTo>
                <a:lnTo>
                  <a:pt x="7057118" y="1900238"/>
                </a:lnTo>
                <a:lnTo>
                  <a:pt x="6686702" y="2178050"/>
                </a:lnTo>
                <a:lnTo>
                  <a:pt x="6682468" y="2184400"/>
                </a:lnTo>
                <a:lnTo>
                  <a:pt x="6676118" y="2193925"/>
                </a:lnTo>
                <a:lnTo>
                  <a:pt x="6669768" y="2201863"/>
                </a:lnTo>
                <a:lnTo>
                  <a:pt x="6669768" y="2211388"/>
                </a:lnTo>
                <a:lnTo>
                  <a:pt x="6669768" y="2220913"/>
                </a:lnTo>
                <a:lnTo>
                  <a:pt x="6676118" y="2228850"/>
                </a:lnTo>
                <a:lnTo>
                  <a:pt x="6682468" y="2238375"/>
                </a:lnTo>
                <a:lnTo>
                  <a:pt x="6686702" y="2244725"/>
                </a:lnTo>
                <a:lnTo>
                  <a:pt x="7057118" y="2522538"/>
                </a:lnTo>
                <a:lnTo>
                  <a:pt x="7057118" y="6858000"/>
                </a:lnTo>
                <a:lnTo>
                  <a:pt x="2496703" y="6858000"/>
                </a:lnTo>
                <a:lnTo>
                  <a:pt x="2420113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solidFill>
              <a:schemeClr val="accent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49C7BC7-E35B-AAF6-41B7-4FAA344D6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635" y="457200"/>
            <a:ext cx="4515740" cy="5584161"/>
          </a:xfrm>
        </p:spPr>
        <p:txBody>
          <a:bodyPr anchor="t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CL" sz="4800" dirty="0"/>
              <a:t>CUENTA PÚBLICA 2025</a:t>
            </a:r>
            <a:br>
              <a:rPr lang="es-CL" sz="4800" dirty="0"/>
            </a:br>
            <a:br>
              <a:rPr lang="es-CL" sz="4800" dirty="0"/>
            </a:br>
            <a:br>
              <a:rPr lang="es-CL" sz="4800" dirty="0"/>
            </a:br>
            <a:r>
              <a:rPr lang="es-CL" sz="4800" dirty="0"/>
              <a:t> LICEO NUESTRA SEÑORA DE LA PAZ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0615334-A0AE-9956-C17D-91D1DFA84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5450" y="643467"/>
            <a:ext cx="2725938" cy="5397896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220924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Talleres Extraescolares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1" y="2222287"/>
            <a:ext cx="8067674" cy="2568788"/>
          </a:xfrm>
        </p:spPr>
        <p:txBody>
          <a:bodyPr>
            <a:normAutofit/>
          </a:bodyPr>
          <a:lstStyle/>
          <a:p>
            <a:pPr lvl="1"/>
            <a:r>
              <a:rPr sz="2200" dirty="0"/>
              <a:t>Hasta 32 </a:t>
            </a:r>
            <a:r>
              <a:rPr sz="2200" dirty="0" err="1"/>
              <a:t>talleres</a:t>
            </a:r>
            <a:r>
              <a:rPr sz="2200" dirty="0"/>
              <a:t> </a:t>
            </a:r>
            <a:r>
              <a:rPr sz="2200" dirty="0" err="1"/>
              <a:t>implementados</a:t>
            </a:r>
            <a:endParaRPr sz="2200" dirty="0"/>
          </a:p>
          <a:p>
            <a:pPr lvl="1"/>
            <a:r>
              <a:rPr sz="2400" dirty="0" err="1"/>
              <a:t>Áreas</a:t>
            </a:r>
            <a:r>
              <a:rPr sz="2400" dirty="0"/>
              <a:t> </a:t>
            </a:r>
            <a:r>
              <a:rPr sz="2400" dirty="0" err="1"/>
              <a:t>deportiva</a:t>
            </a:r>
            <a:r>
              <a:rPr sz="2400" dirty="0"/>
              <a:t>, </a:t>
            </a:r>
            <a:r>
              <a:rPr sz="2400" dirty="0" err="1"/>
              <a:t>artística</a:t>
            </a:r>
            <a:r>
              <a:rPr sz="2400" dirty="0"/>
              <a:t>, musical y </a:t>
            </a:r>
            <a:r>
              <a:rPr sz="2400" dirty="0" err="1"/>
              <a:t>académica</a:t>
            </a:r>
            <a:endParaRPr sz="2400" dirty="0"/>
          </a:p>
          <a:p>
            <a:pPr lvl="1"/>
            <a:r>
              <a:rPr sz="2400" dirty="0"/>
              <a:t>Alta </a:t>
            </a:r>
            <a:r>
              <a:rPr sz="2400" dirty="0" err="1"/>
              <a:t>participación</a:t>
            </a:r>
            <a:r>
              <a:rPr sz="2400" dirty="0"/>
              <a:t> </a:t>
            </a:r>
            <a:r>
              <a:rPr sz="2400" dirty="0" err="1"/>
              <a:t>en</a:t>
            </a:r>
            <a:r>
              <a:rPr sz="2400" dirty="0"/>
              <a:t> </a:t>
            </a:r>
            <a:r>
              <a:rPr sz="2400" dirty="0" err="1"/>
              <a:t>niveles</a:t>
            </a:r>
            <a:r>
              <a:rPr sz="2400" dirty="0"/>
              <a:t> </a:t>
            </a:r>
            <a:r>
              <a:rPr sz="2400" dirty="0" err="1"/>
              <a:t>iniciales</a:t>
            </a:r>
            <a:endParaRPr sz="2400" dirty="0"/>
          </a:p>
          <a:p>
            <a:pPr lvl="1"/>
            <a:r>
              <a:rPr sz="2400" dirty="0" err="1"/>
              <a:t>Evaluación</a:t>
            </a:r>
            <a:r>
              <a:rPr sz="2400" dirty="0"/>
              <a:t> </a:t>
            </a:r>
            <a:r>
              <a:rPr sz="2400" dirty="0" err="1"/>
              <a:t>positiva</a:t>
            </a:r>
            <a:r>
              <a:rPr sz="2400" dirty="0"/>
              <a:t> de </a:t>
            </a:r>
            <a:r>
              <a:rPr sz="2400" dirty="0" err="1"/>
              <a:t>estudiantes</a:t>
            </a:r>
            <a:endParaRPr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8B9463E-920E-319C-4DDA-E2A24045C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5802" y="638509"/>
            <a:ext cx="1060796" cy="108518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743172-17A8-4FA4-8434-B813E03B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id="{4CE1233C-FD2F-489E-BFDE-086F5FED6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477753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D16E289-D842-4D8D-8ABC-25D7B65E1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816" y="3019759"/>
            <a:ext cx="1060796" cy="1085182"/>
          </a:xfrm>
          <a:prstGeom prst="rect">
            <a:avLst/>
          </a:prstGeom>
        </p:spPr>
      </p:pic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B49CC5E-6776-ABC3-3AAD-984513E8A6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844683" y="-3175"/>
            <a:ext cx="4960682" cy="7212088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528391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Resultados Académicos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sz="2200" dirty="0" err="1"/>
              <a:t>Mejoras</a:t>
            </a:r>
            <a:r>
              <a:rPr sz="2200" dirty="0"/>
              <a:t> </a:t>
            </a:r>
            <a:r>
              <a:rPr sz="2200" dirty="0" err="1"/>
              <a:t>sostenidas</a:t>
            </a:r>
            <a:r>
              <a:rPr sz="2200" dirty="0"/>
              <a:t> </a:t>
            </a:r>
            <a:r>
              <a:rPr sz="2200" dirty="0" err="1"/>
              <a:t>en</a:t>
            </a:r>
            <a:r>
              <a:rPr sz="2200" dirty="0"/>
              <a:t> </a:t>
            </a:r>
            <a:r>
              <a:rPr sz="2200" dirty="0" err="1"/>
              <a:t>Lenguaje</a:t>
            </a:r>
            <a:r>
              <a:rPr sz="2200" dirty="0"/>
              <a:t> y </a:t>
            </a:r>
            <a:r>
              <a:rPr sz="2200" dirty="0" err="1"/>
              <a:t>Matemática</a:t>
            </a:r>
            <a:endParaRPr sz="2200" dirty="0"/>
          </a:p>
          <a:p>
            <a:pPr lvl="1"/>
            <a:r>
              <a:rPr sz="2400" dirty="0" err="1"/>
              <a:t>Resultados</a:t>
            </a:r>
            <a:r>
              <a:rPr sz="2400" dirty="0"/>
              <a:t> SIMCE y </a:t>
            </a:r>
            <a:r>
              <a:rPr sz="2400" dirty="0" err="1"/>
              <a:t>evaluaciones</a:t>
            </a:r>
            <a:r>
              <a:rPr sz="2400" dirty="0"/>
              <a:t> </a:t>
            </a:r>
            <a:r>
              <a:rPr sz="2400" dirty="0" err="1"/>
              <a:t>internas</a:t>
            </a:r>
            <a:endParaRPr sz="2400" dirty="0"/>
          </a:p>
          <a:p>
            <a:pPr lvl="1"/>
            <a:r>
              <a:rPr sz="2400" dirty="0" err="1"/>
              <a:t>Análisis</a:t>
            </a:r>
            <a:r>
              <a:rPr sz="2400" dirty="0"/>
              <a:t> </a:t>
            </a:r>
            <a:r>
              <a:rPr sz="2400" dirty="0" err="1"/>
              <a:t>por</a:t>
            </a:r>
            <a:r>
              <a:rPr sz="2400" dirty="0"/>
              <a:t> </a:t>
            </a:r>
            <a:r>
              <a:rPr sz="2400" dirty="0" err="1"/>
              <a:t>nivel</a:t>
            </a:r>
            <a:r>
              <a:rPr sz="2400" dirty="0"/>
              <a:t> y </a:t>
            </a:r>
            <a:r>
              <a:rPr sz="2400" dirty="0" err="1"/>
              <a:t>asignatura</a:t>
            </a:r>
            <a:endParaRPr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C2647E2-7D2F-4C4F-872B-ACE1717F5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7D413C2-1363-4D2E-97D4-7F3549760E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5292838" cy="6858000"/>
          </a:xfrm>
          <a:custGeom>
            <a:avLst/>
            <a:gdLst>
              <a:gd name="connsiteX0" fmla="*/ 0 w 7057118"/>
              <a:gd name="connsiteY0" fmla="*/ 0 h 6858000"/>
              <a:gd name="connsiteX1" fmla="*/ 2420113 w 7057118"/>
              <a:gd name="connsiteY1" fmla="*/ 0 h 6858000"/>
              <a:gd name="connsiteX2" fmla="*/ 2496703 w 7057118"/>
              <a:gd name="connsiteY2" fmla="*/ 0 h 6858000"/>
              <a:gd name="connsiteX3" fmla="*/ 7057118 w 7057118"/>
              <a:gd name="connsiteY3" fmla="*/ 0 h 6858000"/>
              <a:gd name="connsiteX4" fmla="*/ 7057118 w 7057118"/>
              <a:gd name="connsiteY4" fmla="*/ 1900238 h 6858000"/>
              <a:gd name="connsiteX5" fmla="*/ 6686702 w 7057118"/>
              <a:gd name="connsiteY5" fmla="*/ 2178050 h 6858000"/>
              <a:gd name="connsiteX6" fmla="*/ 6682468 w 7057118"/>
              <a:gd name="connsiteY6" fmla="*/ 2184400 h 6858000"/>
              <a:gd name="connsiteX7" fmla="*/ 6676118 w 7057118"/>
              <a:gd name="connsiteY7" fmla="*/ 2193925 h 6858000"/>
              <a:gd name="connsiteX8" fmla="*/ 6669768 w 7057118"/>
              <a:gd name="connsiteY8" fmla="*/ 2201863 h 6858000"/>
              <a:gd name="connsiteX9" fmla="*/ 6669768 w 7057118"/>
              <a:gd name="connsiteY9" fmla="*/ 2211388 h 6858000"/>
              <a:gd name="connsiteX10" fmla="*/ 6669768 w 7057118"/>
              <a:gd name="connsiteY10" fmla="*/ 2220913 h 6858000"/>
              <a:gd name="connsiteX11" fmla="*/ 6676118 w 7057118"/>
              <a:gd name="connsiteY11" fmla="*/ 2228850 h 6858000"/>
              <a:gd name="connsiteX12" fmla="*/ 6682468 w 7057118"/>
              <a:gd name="connsiteY12" fmla="*/ 2238375 h 6858000"/>
              <a:gd name="connsiteX13" fmla="*/ 6686702 w 7057118"/>
              <a:gd name="connsiteY13" fmla="*/ 2244725 h 6858000"/>
              <a:gd name="connsiteX14" fmla="*/ 7057118 w 7057118"/>
              <a:gd name="connsiteY14" fmla="*/ 2522538 h 6858000"/>
              <a:gd name="connsiteX15" fmla="*/ 7057118 w 7057118"/>
              <a:gd name="connsiteY15" fmla="*/ 6858000 h 6858000"/>
              <a:gd name="connsiteX16" fmla="*/ 2496703 w 7057118"/>
              <a:gd name="connsiteY16" fmla="*/ 6858000 h 6858000"/>
              <a:gd name="connsiteX17" fmla="*/ 2420113 w 7057118"/>
              <a:gd name="connsiteY17" fmla="*/ 6858000 h 6858000"/>
              <a:gd name="connsiteX18" fmla="*/ 0 w 7057118"/>
              <a:gd name="connsiteY1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057118" h="6858000">
                <a:moveTo>
                  <a:pt x="0" y="0"/>
                </a:moveTo>
                <a:lnTo>
                  <a:pt x="2420113" y="0"/>
                </a:lnTo>
                <a:lnTo>
                  <a:pt x="2496703" y="0"/>
                </a:lnTo>
                <a:lnTo>
                  <a:pt x="7057118" y="0"/>
                </a:lnTo>
                <a:lnTo>
                  <a:pt x="7057118" y="1900238"/>
                </a:lnTo>
                <a:lnTo>
                  <a:pt x="6686702" y="2178050"/>
                </a:lnTo>
                <a:lnTo>
                  <a:pt x="6682468" y="2184400"/>
                </a:lnTo>
                <a:lnTo>
                  <a:pt x="6676118" y="2193925"/>
                </a:lnTo>
                <a:lnTo>
                  <a:pt x="6669768" y="2201863"/>
                </a:lnTo>
                <a:lnTo>
                  <a:pt x="6669768" y="2211388"/>
                </a:lnTo>
                <a:lnTo>
                  <a:pt x="6669768" y="2220913"/>
                </a:lnTo>
                <a:lnTo>
                  <a:pt x="6676118" y="2228850"/>
                </a:lnTo>
                <a:lnTo>
                  <a:pt x="6682468" y="2238375"/>
                </a:lnTo>
                <a:lnTo>
                  <a:pt x="6686702" y="2244725"/>
                </a:lnTo>
                <a:lnTo>
                  <a:pt x="7057118" y="2522538"/>
                </a:lnTo>
                <a:lnTo>
                  <a:pt x="7057118" y="6858000"/>
                </a:lnTo>
                <a:lnTo>
                  <a:pt x="2496703" y="6858000"/>
                </a:lnTo>
                <a:lnTo>
                  <a:pt x="2420113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solidFill>
              <a:schemeClr val="accent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635" y="1600200"/>
            <a:ext cx="4515740" cy="4441161"/>
          </a:xfrm>
        </p:spPr>
        <p:txBody>
          <a:bodyPr anchor="t">
            <a:normAutofit/>
          </a:bodyPr>
          <a:lstStyle/>
          <a:p>
            <a:pPr algn="ctr"/>
            <a:r>
              <a:rPr lang="es-CL" sz="5300" dirty="0"/>
              <a:t>Gestión Convivencia Escolar 2025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8E6CF6A-A78A-1689-627D-1F21BF1D0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438" y="1866262"/>
            <a:ext cx="2885962" cy="2952305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Promoción de la Convivencia y Buen Trato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8124453" cy="3636510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sz="2200" dirty="0"/>
              <a:t>100% de </a:t>
            </a:r>
            <a:r>
              <a:rPr sz="2200" dirty="0" err="1"/>
              <a:t>implementación</a:t>
            </a:r>
            <a:r>
              <a:rPr sz="2200" dirty="0"/>
              <a:t> del Plan y </a:t>
            </a:r>
            <a:r>
              <a:rPr sz="2200" dirty="0" err="1"/>
              <a:t>Reglamento</a:t>
            </a:r>
            <a:r>
              <a:rPr sz="2200" dirty="0"/>
              <a:t> de Convivencia Escolar</a:t>
            </a:r>
            <a:r>
              <a:rPr lang="es-CL" sz="2200" dirty="0"/>
              <a:t>, </a:t>
            </a:r>
          </a:p>
          <a:p>
            <a:pPr lvl="1"/>
            <a:r>
              <a:rPr lang="es-CL" sz="2200" dirty="0"/>
              <a:t>Aprobación modificaciones al RICE con la participación del Centro de Estudiantes, Centro de Padres, Consejo de profesores, </a:t>
            </a:r>
            <a:endParaRPr sz="2200" dirty="0"/>
          </a:p>
          <a:p>
            <a:pPr lvl="1"/>
            <a:r>
              <a:rPr sz="2400" dirty="0"/>
              <a:t>Talleres de </a:t>
            </a:r>
            <a:r>
              <a:rPr sz="2400" dirty="0" err="1"/>
              <a:t>buen</a:t>
            </a:r>
            <a:r>
              <a:rPr sz="2400" dirty="0"/>
              <a:t> </a:t>
            </a:r>
            <a:r>
              <a:rPr sz="2400" dirty="0" err="1"/>
              <a:t>trato</a:t>
            </a:r>
            <a:r>
              <a:rPr sz="2400" dirty="0"/>
              <a:t> </a:t>
            </a:r>
            <a:r>
              <a:rPr sz="2400" dirty="0" err="1"/>
              <a:t>en</a:t>
            </a:r>
            <a:r>
              <a:rPr sz="2400" dirty="0"/>
              <a:t> </a:t>
            </a:r>
            <a:r>
              <a:rPr sz="2400" dirty="0" err="1"/>
              <a:t>todos</a:t>
            </a:r>
            <a:r>
              <a:rPr sz="2400" dirty="0"/>
              <a:t> </a:t>
            </a:r>
            <a:r>
              <a:rPr sz="2400" dirty="0" err="1"/>
              <a:t>los</a:t>
            </a:r>
            <a:r>
              <a:rPr sz="2400" dirty="0"/>
              <a:t> </a:t>
            </a:r>
            <a:r>
              <a:rPr sz="2400" dirty="0" err="1"/>
              <a:t>cursos</a:t>
            </a:r>
            <a:endParaRPr sz="2400" dirty="0"/>
          </a:p>
          <a:p>
            <a:pPr lvl="1"/>
            <a:r>
              <a:rPr sz="2400" dirty="0" err="1"/>
              <a:t>Trabajo</a:t>
            </a:r>
            <a:r>
              <a:rPr sz="2400" dirty="0"/>
              <a:t> </a:t>
            </a:r>
            <a:r>
              <a:rPr sz="2400" dirty="0" err="1"/>
              <a:t>colaborativo</a:t>
            </a:r>
            <a:r>
              <a:rPr sz="2400" dirty="0"/>
              <a:t> con </a:t>
            </a:r>
            <a:r>
              <a:rPr sz="2400" dirty="0" err="1"/>
              <a:t>psicólogos</a:t>
            </a:r>
            <a:r>
              <a:rPr sz="2400" dirty="0"/>
              <a:t>, </a:t>
            </a:r>
            <a:r>
              <a:rPr sz="2400" dirty="0" err="1"/>
              <a:t>orientadoras</a:t>
            </a:r>
            <a:r>
              <a:rPr sz="2400" dirty="0"/>
              <a:t> y </a:t>
            </a:r>
            <a:r>
              <a:rPr sz="2400" dirty="0" err="1"/>
              <a:t>profesores</a:t>
            </a:r>
            <a:r>
              <a:rPr sz="2400" dirty="0"/>
              <a:t> jefes</a:t>
            </a:r>
          </a:p>
          <a:p>
            <a:pPr lvl="1"/>
            <a:r>
              <a:rPr sz="2400" dirty="0" err="1"/>
              <a:t>Fortalecimiento</a:t>
            </a:r>
            <a:r>
              <a:rPr sz="2400" dirty="0"/>
              <a:t> de </a:t>
            </a:r>
            <a:r>
              <a:rPr sz="2400" dirty="0" err="1"/>
              <a:t>habilidades</a:t>
            </a:r>
            <a:r>
              <a:rPr sz="2400" dirty="0"/>
              <a:t> </a:t>
            </a:r>
            <a:r>
              <a:rPr sz="2400" dirty="0" err="1"/>
              <a:t>socioemocionales</a:t>
            </a:r>
            <a:r>
              <a:rPr lang="es-CL" sz="2400" dirty="0"/>
              <a:t>, programa de Orientación en cada curso.</a:t>
            </a:r>
            <a:endParaRPr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FBDBB27-4598-8BAD-8A54-CF836ABA8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0627" y="734781"/>
            <a:ext cx="1060796" cy="108518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35C546B3-1773-4989-AB84-C2C7D0A7EC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7180632"/>
              </p:ext>
            </p:extLst>
          </p:nvPr>
        </p:nvGraphicFramePr>
        <p:xfrm>
          <a:off x="1533524" y="2362676"/>
          <a:ext cx="5829301" cy="822960"/>
        </p:xfrm>
        <a:graphic>
          <a:graphicData uri="http://schemas.openxmlformats.org/drawingml/2006/table">
            <a:tbl>
              <a:tblPr firstRow="1" firstCol="1" bandRow="1"/>
              <a:tblGrid>
                <a:gridCol w="1461208">
                  <a:extLst>
                    <a:ext uri="{9D8B030D-6E8A-4147-A177-3AD203B41FA5}">
                      <a16:colId xmlns:a16="http://schemas.microsoft.com/office/drawing/2014/main" val="1997682867"/>
                    </a:ext>
                  </a:extLst>
                </a:gridCol>
                <a:gridCol w="1465738">
                  <a:extLst>
                    <a:ext uri="{9D8B030D-6E8A-4147-A177-3AD203B41FA5}">
                      <a16:colId xmlns:a16="http://schemas.microsoft.com/office/drawing/2014/main" val="3486251970"/>
                    </a:ext>
                  </a:extLst>
                </a:gridCol>
                <a:gridCol w="1465738">
                  <a:extLst>
                    <a:ext uri="{9D8B030D-6E8A-4147-A177-3AD203B41FA5}">
                      <a16:colId xmlns:a16="http://schemas.microsoft.com/office/drawing/2014/main" val="1359616226"/>
                    </a:ext>
                  </a:extLst>
                </a:gridCol>
                <a:gridCol w="1436617">
                  <a:extLst>
                    <a:ext uri="{9D8B030D-6E8A-4147-A177-3AD203B41FA5}">
                      <a16:colId xmlns:a16="http://schemas.microsoft.com/office/drawing/2014/main" val="39421903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CL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PSICÓLOGO 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Prekínder a 2° Básico</a:t>
                      </a:r>
                      <a:br>
                        <a:rPr lang="es-CL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s-CL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Roberto Alarcón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CL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PSICÓLOGA 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3° Básico a 2° Medio</a:t>
                      </a:r>
                      <a:r>
                        <a:rPr lang="es-CL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Sabina Rossi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CL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PSICÓLOGO 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5° Básico a IV°Medio</a:t>
                      </a:r>
                      <a:b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Freddy Zapata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CL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TRABAJADORA SOCIAL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es-C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Prekínder a IV° Medio</a:t>
                      </a:r>
                      <a:r>
                        <a:rPr lang="es-CL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br>
                        <a:rPr lang="es-CL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s-CL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Eva Gallardo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391216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CL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37 CASOS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CL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47 CASOS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CL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62 CASOS</a:t>
                      </a:r>
                      <a:endParaRPr lang="es-CL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CL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59 CASOS</a:t>
                      </a:r>
                      <a:endParaRPr lang="es-CL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0267071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3E9A869A-41D4-2FF4-6DA2-69881E065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88" y="3648907"/>
            <a:ext cx="4114286" cy="276190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795CBC4-FD04-CEB1-38EC-995B14BFC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8" y="4048906"/>
            <a:ext cx="4295238" cy="196190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4020100-9101-4AE3-CC20-82FE3486B1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2825" y="414224"/>
            <a:ext cx="1060796" cy="108518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BA3C9BC-1425-C91A-1E0A-152FDE59828B}"/>
              </a:ext>
            </a:extLst>
          </p:cNvPr>
          <p:cNvSpPr txBox="1"/>
          <p:nvPr/>
        </p:nvSpPr>
        <p:spPr>
          <a:xfrm>
            <a:off x="962025" y="772149"/>
            <a:ext cx="6211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b="1" dirty="0">
                <a:solidFill>
                  <a:schemeClr val="bg1"/>
                </a:solidFill>
              </a:rPr>
              <a:t>Derivaciones y atenciones a estudiantes</a:t>
            </a:r>
          </a:p>
        </p:txBody>
      </p:sp>
    </p:spTree>
    <p:extLst>
      <p:ext uri="{BB962C8B-B14F-4D97-AF65-F5344CB8AC3E}">
        <p14:creationId xmlns:p14="http://schemas.microsoft.com/office/powerpoint/2010/main" val="4434880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44F5BE0-EBE1-879A-0793-09A0C45968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9691" y="2171700"/>
            <a:ext cx="6732759" cy="401793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D3A5F06-91D2-5854-6C81-DB7985954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5352" y="447188"/>
            <a:ext cx="1060796" cy="108518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DBAD31B-872C-4D60-C87A-81AF80A667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055" y="668362"/>
            <a:ext cx="7029297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700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D1538DF-A5F0-D494-8FCF-310D99BC2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1602" y="2886409"/>
            <a:ext cx="1060796" cy="1085182"/>
          </a:xfrm>
          <a:prstGeom prst="rect">
            <a:avLst/>
          </a:prstGeom>
        </p:spPr>
      </p:pic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3769AA8-4B4E-A452-5A7A-DE0F670573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8048" y="2336800"/>
            <a:ext cx="8648700" cy="363696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DD36CEC-B74B-65FC-D30C-158B0C9D1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3602" y="543259"/>
            <a:ext cx="1060796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684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Apoyo Psicosocial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sz="2200" dirty="0"/>
              <a:t>Equipo: 3 </a:t>
            </a:r>
            <a:r>
              <a:rPr sz="2200" dirty="0" err="1"/>
              <a:t>psicólogos</a:t>
            </a:r>
            <a:r>
              <a:rPr sz="2200" dirty="0"/>
              <a:t> y 1 </a:t>
            </a:r>
            <a:r>
              <a:rPr sz="2200" dirty="0" err="1"/>
              <a:t>trabajadora</a:t>
            </a:r>
            <a:r>
              <a:rPr sz="2200" dirty="0"/>
              <a:t> social</a:t>
            </a:r>
            <a:r>
              <a:rPr lang="es-CL" sz="2200" dirty="0"/>
              <a:t>, 7 inspectores.</a:t>
            </a:r>
            <a:endParaRPr sz="2200" dirty="0"/>
          </a:p>
          <a:p>
            <a:pPr lvl="1"/>
            <a:r>
              <a:rPr sz="2400" dirty="0"/>
              <a:t>205 </a:t>
            </a:r>
            <a:r>
              <a:rPr sz="2400" dirty="0" err="1"/>
              <a:t>casos</a:t>
            </a:r>
            <a:r>
              <a:rPr sz="2400" dirty="0"/>
              <a:t> </a:t>
            </a:r>
            <a:r>
              <a:rPr sz="2400" dirty="0" err="1"/>
              <a:t>formales</a:t>
            </a:r>
            <a:r>
              <a:rPr sz="2400" dirty="0"/>
              <a:t> con </a:t>
            </a:r>
            <a:r>
              <a:rPr sz="2400" dirty="0" err="1"/>
              <a:t>seguimiento</a:t>
            </a:r>
            <a:endParaRPr sz="2400" dirty="0"/>
          </a:p>
          <a:p>
            <a:pPr lvl="1"/>
            <a:r>
              <a:rPr sz="2400" dirty="0" err="1"/>
              <a:t>Intervenciones</a:t>
            </a:r>
            <a:r>
              <a:rPr sz="2400" dirty="0"/>
              <a:t> a </a:t>
            </a:r>
            <a:r>
              <a:rPr sz="2400" dirty="0" err="1"/>
              <a:t>estudiantes</a:t>
            </a:r>
            <a:r>
              <a:rPr sz="2400" dirty="0"/>
              <a:t> y </a:t>
            </a:r>
            <a:r>
              <a:rPr sz="2400" dirty="0" err="1"/>
              <a:t>familias</a:t>
            </a:r>
            <a:endParaRPr sz="2400" dirty="0"/>
          </a:p>
          <a:p>
            <a:pPr lvl="1"/>
            <a:r>
              <a:rPr sz="2400" dirty="0" err="1"/>
              <a:t>Enfoque</a:t>
            </a:r>
            <a:r>
              <a:rPr sz="2400" dirty="0"/>
              <a:t> </a:t>
            </a:r>
            <a:r>
              <a:rPr sz="2400" dirty="0" err="1"/>
              <a:t>en</a:t>
            </a:r>
            <a:r>
              <a:rPr sz="2400" dirty="0"/>
              <a:t> </a:t>
            </a:r>
            <a:r>
              <a:rPr sz="2400" dirty="0" err="1"/>
              <a:t>autocuidado</a:t>
            </a:r>
            <a:r>
              <a:rPr sz="2400" dirty="0"/>
              <a:t> y </a:t>
            </a:r>
            <a:r>
              <a:rPr sz="2400" dirty="0" err="1"/>
              <a:t>bienestar</a:t>
            </a:r>
            <a:endParaRPr sz="2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10A81AA-39FE-C134-2E80-97726AA08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277" y="601097"/>
            <a:ext cx="1060796" cy="121886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Gestión de Casos de Convivencia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sz="2200" dirty="0"/>
              <a:t>48 </a:t>
            </a:r>
            <a:r>
              <a:rPr sz="2200" dirty="0" err="1"/>
              <a:t>casos</a:t>
            </a:r>
            <a:r>
              <a:rPr sz="2200" dirty="0"/>
              <a:t> </a:t>
            </a:r>
            <a:r>
              <a:rPr sz="2200" dirty="0" err="1"/>
              <a:t>formales</a:t>
            </a:r>
            <a:r>
              <a:rPr sz="2200" dirty="0"/>
              <a:t> con </a:t>
            </a:r>
            <a:r>
              <a:rPr sz="2200" dirty="0" err="1"/>
              <a:t>seguimiento</a:t>
            </a:r>
            <a:endParaRPr sz="2200" dirty="0"/>
          </a:p>
          <a:p>
            <a:pPr lvl="1"/>
            <a:r>
              <a:rPr sz="2400" dirty="0" err="1"/>
              <a:t>Atenciones</a:t>
            </a:r>
            <a:r>
              <a:rPr sz="2400" dirty="0"/>
              <a:t> </a:t>
            </a:r>
            <a:r>
              <a:rPr sz="2400" dirty="0" err="1"/>
              <a:t>espontáneas</a:t>
            </a:r>
            <a:r>
              <a:rPr sz="2400" dirty="0"/>
              <a:t> </a:t>
            </a:r>
            <a:r>
              <a:rPr sz="2400" dirty="0" err="1"/>
              <a:t>diarias</a:t>
            </a:r>
            <a:endParaRPr sz="2400" dirty="0"/>
          </a:p>
          <a:p>
            <a:pPr lvl="1"/>
            <a:r>
              <a:rPr sz="2400" dirty="0" err="1"/>
              <a:t>Resguardo</a:t>
            </a:r>
            <a:r>
              <a:rPr sz="2400" dirty="0"/>
              <a:t> de </a:t>
            </a:r>
            <a:r>
              <a:rPr sz="2400" dirty="0" err="1"/>
              <a:t>seguridad</a:t>
            </a:r>
            <a:r>
              <a:rPr sz="2400" dirty="0"/>
              <a:t> </a:t>
            </a:r>
            <a:r>
              <a:rPr sz="2400" dirty="0" err="1"/>
              <a:t>emocional</a:t>
            </a:r>
            <a:r>
              <a:rPr sz="2400" dirty="0"/>
              <a:t> y </a:t>
            </a:r>
            <a:r>
              <a:rPr sz="2400" dirty="0" err="1"/>
              <a:t>física</a:t>
            </a:r>
            <a:endParaRPr sz="2400" dirty="0"/>
          </a:p>
          <a:p>
            <a:pPr lvl="1"/>
            <a:r>
              <a:rPr sz="2400" dirty="0"/>
              <a:t>Alta </a:t>
            </a:r>
            <a:r>
              <a:rPr sz="2400" dirty="0" err="1"/>
              <a:t>demanda</a:t>
            </a:r>
            <a:r>
              <a:rPr sz="2400" dirty="0"/>
              <a:t> </a:t>
            </a:r>
            <a:r>
              <a:rPr sz="2400" dirty="0" err="1"/>
              <a:t>profesional</a:t>
            </a:r>
            <a:r>
              <a:rPr sz="2400" dirty="0"/>
              <a:t> </a:t>
            </a:r>
            <a:r>
              <a:rPr sz="2400" dirty="0" err="1"/>
              <a:t>permanente</a:t>
            </a:r>
            <a:endParaRPr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32F2DEB-5A63-2278-A34A-32D6598B3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204" y="389822"/>
            <a:ext cx="1060796" cy="108518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18" y="1303113"/>
            <a:ext cx="2529060" cy="4251775"/>
          </a:xfrm>
          <a:effectLst/>
        </p:spPr>
        <p:txBody>
          <a:bodyPr anchor="ctr">
            <a:normAutofit/>
          </a:bodyPr>
          <a:lstStyle/>
          <a:p>
            <a:r>
              <a:t>Gestión Directiva 2025</a:t>
            </a:r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68F2977E-E0AE-4EB4-A059-59E908EB8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357180" y="357180"/>
            <a:ext cx="6858002" cy="6143643"/>
          </a:xfrm>
          <a:custGeom>
            <a:avLst/>
            <a:gdLst>
              <a:gd name="connsiteX0" fmla="*/ 6858002 w 6858002"/>
              <a:gd name="connsiteY0" fmla="*/ 6080676 h 8191524"/>
              <a:gd name="connsiteX1" fmla="*/ 3829244 w 6858002"/>
              <a:gd name="connsiteY1" fmla="*/ 8068294 h 8191524"/>
              <a:gd name="connsiteX2" fmla="*/ 3827371 w 6858002"/>
              <a:gd name="connsiteY2" fmla="*/ 8069839 h 8191524"/>
              <a:gd name="connsiteX3" fmla="*/ 3824585 w 6858002"/>
              <a:gd name="connsiteY3" fmla="*/ 8071350 h 8191524"/>
              <a:gd name="connsiteX4" fmla="*/ 3798695 w 6858002"/>
              <a:gd name="connsiteY4" fmla="*/ 8088342 h 8191524"/>
              <a:gd name="connsiteX5" fmla="*/ 3785013 w 6858002"/>
              <a:gd name="connsiteY5" fmla="*/ 8092830 h 8191524"/>
              <a:gd name="connsiteX6" fmla="*/ 3706341 w 6858002"/>
              <a:gd name="connsiteY6" fmla="*/ 8135531 h 8191524"/>
              <a:gd name="connsiteX7" fmla="*/ 3429000 w 6858002"/>
              <a:gd name="connsiteY7" fmla="*/ 8191524 h 8191524"/>
              <a:gd name="connsiteX8" fmla="*/ 3151660 w 6858002"/>
              <a:gd name="connsiteY8" fmla="*/ 8135531 h 8191524"/>
              <a:gd name="connsiteX9" fmla="*/ 3072998 w 6858002"/>
              <a:gd name="connsiteY9" fmla="*/ 8092835 h 8191524"/>
              <a:gd name="connsiteX10" fmla="*/ 3059300 w 6858002"/>
              <a:gd name="connsiteY10" fmla="*/ 8088342 h 8191524"/>
              <a:gd name="connsiteX11" fmla="*/ 3033385 w 6858002"/>
              <a:gd name="connsiteY11" fmla="*/ 8071334 h 8191524"/>
              <a:gd name="connsiteX12" fmla="*/ 3030629 w 6858002"/>
              <a:gd name="connsiteY12" fmla="*/ 8069839 h 8191524"/>
              <a:gd name="connsiteX13" fmla="*/ 3028777 w 6858002"/>
              <a:gd name="connsiteY13" fmla="*/ 8068310 h 8191524"/>
              <a:gd name="connsiteX14" fmla="*/ 2 w 6858002"/>
              <a:gd name="connsiteY14" fmla="*/ 6080676 h 8191524"/>
              <a:gd name="connsiteX15" fmla="*/ 6858002 w 6858002"/>
              <a:gd name="connsiteY15" fmla="*/ 0 h 8191524"/>
              <a:gd name="connsiteX16" fmla="*/ 6858002 w 6858002"/>
              <a:gd name="connsiteY16" fmla="*/ 2634972 h 8191524"/>
              <a:gd name="connsiteX17" fmla="*/ 6858002 w 6858002"/>
              <a:gd name="connsiteY17" fmla="*/ 2984308 h 8191524"/>
              <a:gd name="connsiteX18" fmla="*/ 6858002 w 6858002"/>
              <a:gd name="connsiteY18" fmla="*/ 3291840 h 8191524"/>
              <a:gd name="connsiteX19" fmla="*/ 6858002 w 6858002"/>
              <a:gd name="connsiteY19" fmla="*/ 6080675 h 8191524"/>
              <a:gd name="connsiteX20" fmla="*/ 2 w 6858002"/>
              <a:gd name="connsiteY20" fmla="*/ 6080675 h 8191524"/>
              <a:gd name="connsiteX21" fmla="*/ 2 w 6858002"/>
              <a:gd name="connsiteY21" fmla="*/ 3291840 h 8191524"/>
              <a:gd name="connsiteX22" fmla="*/ 0 w 6858002"/>
              <a:gd name="connsiteY22" fmla="*/ 3291840 h 8191524"/>
              <a:gd name="connsiteX23" fmla="*/ 0 w 6858002"/>
              <a:gd name="connsiteY23" fmla="*/ 0 h 8191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858002" h="8191524">
                <a:moveTo>
                  <a:pt x="6858002" y="6080676"/>
                </a:moveTo>
                <a:lnTo>
                  <a:pt x="3829244" y="8068294"/>
                </a:lnTo>
                <a:lnTo>
                  <a:pt x="3827371" y="8069839"/>
                </a:lnTo>
                <a:lnTo>
                  <a:pt x="3824585" y="8071350"/>
                </a:lnTo>
                <a:lnTo>
                  <a:pt x="3798695" y="8088342"/>
                </a:lnTo>
                <a:lnTo>
                  <a:pt x="3785013" y="8092830"/>
                </a:lnTo>
                <a:lnTo>
                  <a:pt x="3706341" y="8135531"/>
                </a:lnTo>
                <a:cubicBezTo>
                  <a:pt x="3621098" y="8171586"/>
                  <a:pt x="3527377" y="8191524"/>
                  <a:pt x="3429000" y="8191524"/>
                </a:cubicBezTo>
                <a:cubicBezTo>
                  <a:pt x="3330623" y="8191524"/>
                  <a:pt x="3236903" y="8171586"/>
                  <a:pt x="3151660" y="8135531"/>
                </a:cubicBezTo>
                <a:lnTo>
                  <a:pt x="3072998" y="8092835"/>
                </a:lnTo>
                <a:lnTo>
                  <a:pt x="3059300" y="8088342"/>
                </a:lnTo>
                <a:lnTo>
                  <a:pt x="3033385" y="8071334"/>
                </a:lnTo>
                <a:lnTo>
                  <a:pt x="3030629" y="8069839"/>
                </a:lnTo>
                <a:lnTo>
                  <a:pt x="3028777" y="8068310"/>
                </a:lnTo>
                <a:lnTo>
                  <a:pt x="2" y="6080676"/>
                </a:lnTo>
                <a:close/>
                <a:moveTo>
                  <a:pt x="6858002" y="0"/>
                </a:moveTo>
                <a:lnTo>
                  <a:pt x="6858002" y="2634972"/>
                </a:lnTo>
                <a:lnTo>
                  <a:pt x="6858002" y="2984308"/>
                </a:lnTo>
                <a:lnTo>
                  <a:pt x="6858002" y="3291840"/>
                </a:lnTo>
                <a:lnTo>
                  <a:pt x="6858002" y="6080675"/>
                </a:lnTo>
                <a:lnTo>
                  <a:pt x="2" y="6080675"/>
                </a:lnTo>
                <a:lnTo>
                  <a:pt x="2" y="3291840"/>
                </a:lnTo>
                <a:lnTo>
                  <a:pt x="0" y="329184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34" y="978993"/>
            <a:ext cx="5805009" cy="4900014"/>
          </a:xfrm>
          <a:effectLst/>
        </p:spPr>
        <p:txBody>
          <a:bodyPr>
            <a:normAutofit/>
          </a:bodyPr>
          <a:lstStyle/>
          <a:p>
            <a:pPr lvl="1"/>
            <a:r>
              <a:rPr lang="es-ES" dirty="0"/>
              <a:t>Implementación de acciones estratégicas institucionales</a:t>
            </a:r>
          </a:p>
          <a:p>
            <a:pPr lvl="1"/>
            <a:r>
              <a:rPr lang="es-ES" dirty="0"/>
              <a:t>Alineación con PEI y lineamientos SS.CC.</a:t>
            </a:r>
          </a:p>
          <a:p>
            <a:pPr lvl="1"/>
            <a:r>
              <a:rPr lang="es-ES" dirty="0"/>
              <a:t>Participación de toda la comunidad educativa</a:t>
            </a:r>
          </a:p>
          <a:p>
            <a:pPr lvl="1"/>
            <a:r>
              <a:rPr lang="es-ES" dirty="0"/>
              <a:t>Gestión orientada a la mejora continua. Resultados SIMCE y SNED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A8B4FBE-7362-C6B8-F602-818954F10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8602" y="5012296"/>
            <a:ext cx="1060796" cy="108518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Participación y Liderazgo Escolar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sz="2200" dirty="0" err="1"/>
              <a:t>Directivas</a:t>
            </a:r>
            <a:r>
              <a:rPr sz="2200" dirty="0"/>
              <a:t> de </a:t>
            </a:r>
            <a:r>
              <a:rPr sz="2200" dirty="0" err="1"/>
              <a:t>curso</a:t>
            </a:r>
            <a:r>
              <a:rPr sz="2200" dirty="0"/>
              <a:t> y </a:t>
            </a:r>
            <a:r>
              <a:rPr sz="2200" dirty="0" err="1"/>
              <a:t>apoderados</a:t>
            </a:r>
            <a:r>
              <a:rPr sz="2200" dirty="0"/>
              <a:t> </a:t>
            </a:r>
            <a:r>
              <a:rPr sz="2200" dirty="0" err="1"/>
              <a:t>constituidas</a:t>
            </a:r>
            <a:endParaRPr sz="2200" dirty="0"/>
          </a:p>
          <a:p>
            <a:pPr lvl="1"/>
            <a:r>
              <a:rPr sz="2400" dirty="0"/>
              <a:t>Centro de </a:t>
            </a:r>
            <a:r>
              <a:rPr sz="2400" dirty="0" err="1"/>
              <a:t>estudiantes</a:t>
            </a:r>
            <a:r>
              <a:rPr sz="2400" dirty="0"/>
              <a:t> </a:t>
            </a:r>
            <a:r>
              <a:rPr sz="2400" dirty="0" err="1"/>
              <a:t>operativo</a:t>
            </a:r>
            <a:r>
              <a:rPr sz="2400" dirty="0"/>
              <a:t> </a:t>
            </a:r>
            <a:r>
              <a:rPr sz="2400" dirty="0" err="1"/>
              <a:t>todo</a:t>
            </a:r>
            <a:r>
              <a:rPr sz="2400" dirty="0"/>
              <a:t> </a:t>
            </a:r>
            <a:r>
              <a:rPr sz="2400" dirty="0" err="1"/>
              <a:t>el</a:t>
            </a:r>
            <a:r>
              <a:rPr sz="2400" dirty="0"/>
              <a:t> </a:t>
            </a:r>
            <a:r>
              <a:rPr sz="2400" dirty="0" err="1"/>
              <a:t>año</a:t>
            </a:r>
            <a:endParaRPr sz="2400" dirty="0"/>
          </a:p>
          <a:p>
            <a:pPr lvl="1"/>
            <a:r>
              <a:rPr sz="2400" dirty="0"/>
              <a:t>Registro formal de </a:t>
            </a:r>
            <a:r>
              <a:rPr sz="2400" dirty="0" err="1"/>
              <a:t>sesiones</a:t>
            </a:r>
            <a:endParaRPr sz="2400" dirty="0"/>
          </a:p>
          <a:p>
            <a:pPr lvl="1"/>
            <a:r>
              <a:rPr sz="2400" dirty="0" err="1"/>
              <a:t>Participación</a:t>
            </a:r>
            <a:r>
              <a:rPr sz="2400" dirty="0"/>
              <a:t> </a:t>
            </a:r>
            <a:r>
              <a:rPr sz="2400" dirty="0" err="1"/>
              <a:t>activa</a:t>
            </a:r>
            <a:r>
              <a:rPr sz="2400" dirty="0"/>
              <a:t> de la comunidad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Asistencia y Puntualidad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sz="2200" dirty="0"/>
              <a:t>184 </a:t>
            </a:r>
            <a:r>
              <a:rPr sz="2200" dirty="0" err="1"/>
              <a:t>estudiantes</a:t>
            </a:r>
            <a:r>
              <a:rPr sz="2200" dirty="0"/>
              <a:t> con </a:t>
            </a:r>
            <a:r>
              <a:rPr sz="2200" dirty="0" err="1"/>
              <a:t>asistencia</a:t>
            </a:r>
            <a:r>
              <a:rPr sz="2200" dirty="0"/>
              <a:t> </a:t>
            </a:r>
            <a:r>
              <a:rPr sz="2200" dirty="0" err="1"/>
              <a:t>menor</a:t>
            </a:r>
            <a:r>
              <a:rPr sz="2200" dirty="0"/>
              <a:t> al 85%</a:t>
            </a:r>
          </a:p>
          <a:p>
            <a:pPr lvl="1"/>
            <a:r>
              <a:rPr sz="2400" dirty="0"/>
              <a:t>304 </a:t>
            </a:r>
            <a:r>
              <a:rPr sz="2400" dirty="0" err="1"/>
              <a:t>estudiantes</a:t>
            </a:r>
            <a:r>
              <a:rPr sz="2400" dirty="0"/>
              <a:t> con </a:t>
            </a:r>
            <a:r>
              <a:rPr sz="2400" dirty="0" err="1"/>
              <a:t>problemas</a:t>
            </a:r>
            <a:r>
              <a:rPr sz="2400" dirty="0"/>
              <a:t> de </a:t>
            </a:r>
            <a:r>
              <a:rPr sz="2400" dirty="0" err="1"/>
              <a:t>puntualidad</a:t>
            </a:r>
            <a:endParaRPr sz="2400" dirty="0"/>
          </a:p>
          <a:p>
            <a:pPr lvl="1"/>
            <a:r>
              <a:rPr sz="2400" dirty="0" err="1"/>
              <a:t>Cursos</a:t>
            </a:r>
            <a:r>
              <a:rPr sz="2400" dirty="0"/>
              <a:t> con </a:t>
            </a:r>
            <a:r>
              <a:rPr sz="2400" dirty="0" err="1"/>
              <a:t>atrasos</a:t>
            </a:r>
            <a:r>
              <a:rPr sz="2400" dirty="0"/>
              <a:t> </a:t>
            </a:r>
            <a:r>
              <a:rPr sz="2400" dirty="0" err="1"/>
              <a:t>reiterados</a:t>
            </a:r>
            <a:endParaRPr sz="2400" dirty="0"/>
          </a:p>
          <a:p>
            <a:pPr lvl="1"/>
            <a:r>
              <a:rPr sz="2400" dirty="0" err="1"/>
              <a:t>Seguimiento</a:t>
            </a:r>
            <a:r>
              <a:rPr sz="2400" dirty="0"/>
              <a:t> </a:t>
            </a:r>
            <a:r>
              <a:rPr sz="2400" dirty="0" err="1"/>
              <a:t>sistemático</a:t>
            </a:r>
            <a:endParaRPr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4FBB8E1-3468-0506-6D80-BD211EE7D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277" y="524209"/>
            <a:ext cx="1060796" cy="108518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Primeros Auxilios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sz="2200" dirty="0"/>
              <a:t>12.022 </a:t>
            </a:r>
            <a:r>
              <a:rPr sz="2200" dirty="0" err="1"/>
              <a:t>atenciones</a:t>
            </a:r>
            <a:r>
              <a:rPr sz="2200" dirty="0"/>
              <a:t> entre </a:t>
            </a:r>
            <a:r>
              <a:rPr sz="2200" dirty="0" err="1"/>
              <a:t>agosto</a:t>
            </a:r>
            <a:r>
              <a:rPr sz="2200" dirty="0"/>
              <a:t> y </a:t>
            </a:r>
            <a:r>
              <a:rPr sz="2200" dirty="0" err="1"/>
              <a:t>diciembre</a:t>
            </a:r>
            <a:endParaRPr sz="2200" dirty="0"/>
          </a:p>
          <a:p>
            <a:pPr lvl="1"/>
            <a:r>
              <a:rPr sz="2400" dirty="0"/>
              <a:t>Mayor </a:t>
            </a:r>
            <a:r>
              <a:rPr sz="2400" dirty="0" err="1"/>
              <a:t>concentración</a:t>
            </a:r>
            <a:r>
              <a:rPr sz="2400" dirty="0"/>
              <a:t> </a:t>
            </a:r>
            <a:r>
              <a:rPr sz="2400" dirty="0" err="1"/>
              <a:t>en</a:t>
            </a:r>
            <a:r>
              <a:rPr sz="2400" dirty="0"/>
              <a:t> </a:t>
            </a:r>
            <a:r>
              <a:rPr sz="2400" dirty="0" err="1"/>
              <a:t>enseñanza</a:t>
            </a:r>
            <a:r>
              <a:rPr sz="2400" dirty="0"/>
              <a:t> </a:t>
            </a:r>
            <a:r>
              <a:rPr sz="2400" dirty="0" err="1"/>
              <a:t>básica</a:t>
            </a:r>
            <a:endParaRPr sz="2400" dirty="0"/>
          </a:p>
          <a:p>
            <a:pPr lvl="1"/>
            <a:r>
              <a:rPr sz="2400" dirty="0" err="1"/>
              <a:t>Descenso</a:t>
            </a:r>
            <a:r>
              <a:rPr sz="2400" dirty="0"/>
              <a:t> de </a:t>
            </a:r>
            <a:r>
              <a:rPr sz="2400" dirty="0" err="1"/>
              <a:t>atenciones</a:t>
            </a:r>
            <a:r>
              <a:rPr sz="2400" dirty="0"/>
              <a:t> </a:t>
            </a:r>
            <a:r>
              <a:rPr sz="2400" dirty="0" err="1"/>
              <a:t>en</a:t>
            </a:r>
            <a:r>
              <a:rPr sz="2400" dirty="0"/>
              <a:t> </a:t>
            </a:r>
            <a:r>
              <a:rPr sz="2400" dirty="0" err="1"/>
              <a:t>noviembre</a:t>
            </a:r>
            <a:r>
              <a:rPr sz="2400" dirty="0"/>
              <a:t> y </a:t>
            </a:r>
            <a:r>
              <a:rPr sz="2400" dirty="0" err="1"/>
              <a:t>diciembre</a:t>
            </a:r>
            <a:endParaRPr sz="2400" dirty="0"/>
          </a:p>
          <a:p>
            <a:pPr lvl="1"/>
            <a:r>
              <a:rPr sz="2400" dirty="0"/>
              <a:t>Registro </a:t>
            </a:r>
            <a:r>
              <a:rPr sz="2400" dirty="0" err="1"/>
              <a:t>detallado</a:t>
            </a:r>
            <a:r>
              <a:rPr sz="2400" dirty="0"/>
              <a:t> </a:t>
            </a:r>
            <a:r>
              <a:rPr sz="2400" dirty="0" err="1"/>
              <a:t>por</a:t>
            </a:r>
            <a:r>
              <a:rPr sz="2400" dirty="0"/>
              <a:t> </a:t>
            </a:r>
            <a:r>
              <a:rPr sz="2400" dirty="0" err="1"/>
              <a:t>curso</a:t>
            </a:r>
            <a:endParaRPr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9360B02-1C67-D191-1F40-C2AC9B6F3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277" y="552784"/>
            <a:ext cx="1060796" cy="108518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C2647E2-7D2F-4C4F-872B-ACE1717F5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7D413C2-1363-4D2E-97D4-7F3549760E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5292838" cy="6858000"/>
          </a:xfrm>
          <a:custGeom>
            <a:avLst/>
            <a:gdLst>
              <a:gd name="connsiteX0" fmla="*/ 0 w 7057118"/>
              <a:gd name="connsiteY0" fmla="*/ 0 h 6858000"/>
              <a:gd name="connsiteX1" fmla="*/ 2420113 w 7057118"/>
              <a:gd name="connsiteY1" fmla="*/ 0 h 6858000"/>
              <a:gd name="connsiteX2" fmla="*/ 2496703 w 7057118"/>
              <a:gd name="connsiteY2" fmla="*/ 0 h 6858000"/>
              <a:gd name="connsiteX3" fmla="*/ 7057118 w 7057118"/>
              <a:gd name="connsiteY3" fmla="*/ 0 h 6858000"/>
              <a:gd name="connsiteX4" fmla="*/ 7057118 w 7057118"/>
              <a:gd name="connsiteY4" fmla="*/ 1900238 h 6858000"/>
              <a:gd name="connsiteX5" fmla="*/ 6686702 w 7057118"/>
              <a:gd name="connsiteY5" fmla="*/ 2178050 h 6858000"/>
              <a:gd name="connsiteX6" fmla="*/ 6682468 w 7057118"/>
              <a:gd name="connsiteY6" fmla="*/ 2184400 h 6858000"/>
              <a:gd name="connsiteX7" fmla="*/ 6676118 w 7057118"/>
              <a:gd name="connsiteY7" fmla="*/ 2193925 h 6858000"/>
              <a:gd name="connsiteX8" fmla="*/ 6669768 w 7057118"/>
              <a:gd name="connsiteY8" fmla="*/ 2201863 h 6858000"/>
              <a:gd name="connsiteX9" fmla="*/ 6669768 w 7057118"/>
              <a:gd name="connsiteY9" fmla="*/ 2211388 h 6858000"/>
              <a:gd name="connsiteX10" fmla="*/ 6669768 w 7057118"/>
              <a:gd name="connsiteY10" fmla="*/ 2220913 h 6858000"/>
              <a:gd name="connsiteX11" fmla="*/ 6676118 w 7057118"/>
              <a:gd name="connsiteY11" fmla="*/ 2228850 h 6858000"/>
              <a:gd name="connsiteX12" fmla="*/ 6682468 w 7057118"/>
              <a:gd name="connsiteY12" fmla="*/ 2238375 h 6858000"/>
              <a:gd name="connsiteX13" fmla="*/ 6686702 w 7057118"/>
              <a:gd name="connsiteY13" fmla="*/ 2244725 h 6858000"/>
              <a:gd name="connsiteX14" fmla="*/ 7057118 w 7057118"/>
              <a:gd name="connsiteY14" fmla="*/ 2522538 h 6858000"/>
              <a:gd name="connsiteX15" fmla="*/ 7057118 w 7057118"/>
              <a:gd name="connsiteY15" fmla="*/ 6858000 h 6858000"/>
              <a:gd name="connsiteX16" fmla="*/ 2496703 w 7057118"/>
              <a:gd name="connsiteY16" fmla="*/ 6858000 h 6858000"/>
              <a:gd name="connsiteX17" fmla="*/ 2420113 w 7057118"/>
              <a:gd name="connsiteY17" fmla="*/ 6858000 h 6858000"/>
              <a:gd name="connsiteX18" fmla="*/ 0 w 7057118"/>
              <a:gd name="connsiteY1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057118" h="6858000">
                <a:moveTo>
                  <a:pt x="0" y="0"/>
                </a:moveTo>
                <a:lnTo>
                  <a:pt x="2420113" y="0"/>
                </a:lnTo>
                <a:lnTo>
                  <a:pt x="2496703" y="0"/>
                </a:lnTo>
                <a:lnTo>
                  <a:pt x="7057118" y="0"/>
                </a:lnTo>
                <a:lnTo>
                  <a:pt x="7057118" y="1900238"/>
                </a:lnTo>
                <a:lnTo>
                  <a:pt x="6686702" y="2178050"/>
                </a:lnTo>
                <a:lnTo>
                  <a:pt x="6682468" y="2184400"/>
                </a:lnTo>
                <a:lnTo>
                  <a:pt x="6676118" y="2193925"/>
                </a:lnTo>
                <a:lnTo>
                  <a:pt x="6669768" y="2201863"/>
                </a:lnTo>
                <a:lnTo>
                  <a:pt x="6669768" y="2211388"/>
                </a:lnTo>
                <a:lnTo>
                  <a:pt x="6669768" y="2220913"/>
                </a:lnTo>
                <a:lnTo>
                  <a:pt x="6676118" y="2228850"/>
                </a:lnTo>
                <a:lnTo>
                  <a:pt x="6682468" y="2238375"/>
                </a:lnTo>
                <a:lnTo>
                  <a:pt x="6686702" y="2244725"/>
                </a:lnTo>
                <a:lnTo>
                  <a:pt x="7057118" y="2522538"/>
                </a:lnTo>
                <a:lnTo>
                  <a:pt x="7057118" y="6858000"/>
                </a:lnTo>
                <a:lnTo>
                  <a:pt x="2496703" y="6858000"/>
                </a:lnTo>
                <a:lnTo>
                  <a:pt x="2420113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solidFill>
              <a:schemeClr val="accent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635" y="1600200"/>
            <a:ext cx="4515740" cy="4441161"/>
          </a:xfrm>
        </p:spPr>
        <p:txBody>
          <a:bodyPr anchor="t">
            <a:normAutofit/>
          </a:bodyPr>
          <a:lstStyle/>
          <a:p>
            <a:pPr algn="ctr"/>
            <a:r>
              <a:rPr lang="es-CL" sz="5700" dirty="0"/>
              <a:t>Gestión Pastoral 2025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635" y="457198"/>
            <a:ext cx="4515740" cy="1143001"/>
          </a:xfrm>
        </p:spPr>
        <p:txBody>
          <a:bodyPr anchor="b">
            <a:normAutofit/>
          </a:bodyPr>
          <a:lstStyle/>
          <a:p>
            <a:pPr algn="r"/>
            <a:endParaRPr lang="es-ES" sz="1700" dirty="0">
              <a:solidFill>
                <a:srgbClr val="FFFFFF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A45CDF1-8706-0F40-9F21-790E00D7B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438" y="1866262"/>
            <a:ext cx="2885962" cy="2952305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B9317381-A800-4397-B01D-FCE2E4450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B2437663-CF21-48CD-B0CA-FEA2E2D7A3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3850025" y="1564025"/>
            <a:ext cx="6858000" cy="3729950"/>
          </a:xfrm>
          <a:custGeom>
            <a:avLst/>
            <a:gdLst>
              <a:gd name="connsiteX0" fmla="*/ 0 w 6858000"/>
              <a:gd name="connsiteY0" fmla="*/ 4674422 h 4973267"/>
              <a:gd name="connsiteX1" fmla="*/ 0 w 6858000"/>
              <a:gd name="connsiteY1" fmla="*/ 0 h 4973267"/>
              <a:gd name="connsiteX2" fmla="*/ 6858000 w 6858000"/>
              <a:gd name="connsiteY2" fmla="*/ 0 h 4973267"/>
              <a:gd name="connsiteX3" fmla="*/ 6858000 w 6858000"/>
              <a:gd name="connsiteY3" fmla="*/ 4674817 h 4973267"/>
              <a:gd name="connsiteX4" fmla="*/ 3850107 w 6858000"/>
              <a:gd name="connsiteY4" fmla="*/ 4674817 h 4973267"/>
              <a:gd name="connsiteX5" fmla="*/ 3469107 w 6858000"/>
              <a:gd name="connsiteY5" fmla="*/ 4960567 h 4973267"/>
              <a:gd name="connsiteX6" fmla="*/ 3460640 w 6858000"/>
              <a:gd name="connsiteY6" fmla="*/ 4963742 h 4973267"/>
              <a:gd name="connsiteX7" fmla="*/ 3447940 w 6858000"/>
              <a:gd name="connsiteY7" fmla="*/ 4968505 h 4973267"/>
              <a:gd name="connsiteX8" fmla="*/ 3437357 w 6858000"/>
              <a:gd name="connsiteY8" fmla="*/ 4973267 h 4973267"/>
              <a:gd name="connsiteX9" fmla="*/ 3424657 w 6858000"/>
              <a:gd name="connsiteY9" fmla="*/ 4973267 h 4973267"/>
              <a:gd name="connsiteX10" fmla="*/ 3414074 w 6858000"/>
              <a:gd name="connsiteY10" fmla="*/ 4973267 h 4973267"/>
              <a:gd name="connsiteX11" fmla="*/ 3401373 w 6858000"/>
              <a:gd name="connsiteY11" fmla="*/ 4968505 h 4973267"/>
              <a:gd name="connsiteX12" fmla="*/ 3388674 w 6858000"/>
              <a:gd name="connsiteY12" fmla="*/ 4963742 h 4973267"/>
              <a:gd name="connsiteX13" fmla="*/ 3380207 w 6858000"/>
              <a:gd name="connsiteY13" fmla="*/ 4960567 h 4973267"/>
              <a:gd name="connsiteX14" fmla="*/ 2999207 w 6858000"/>
              <a:gd name="connsiteY14" fmla="*/ 4674817 h 4973267"/>
              <a:gd name="connsiteX15" fmla="*/ 1003190 w 6858000"/>
              <a:gd name="connsiteY15" fmla="*/ 4674817 h 4973267"/>
              <a:gd name="connsiteX16" fmla="*/ 1003190 w 6858000"/>
              <a:gd name="connsiteY16" fmla="*/ 4674422 h 497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58000" h="4973267">
                <a:moveTo>
                  <a:pt x="0" y="4674422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4674817"/>
                </a:lnTo>
                <a:lnTo>
                  <a:pt x="3850107" y="4674817"/>
                </a:lnTo>
                <a:lnTo>
                  <a:pt x="3469107" y="4960567"/>
                </a:lnTo>
                <a:lnTo>
                  <a:pt x="3460640" y="4963742"/>
                </a:lnTo>
                <a:lnTo>
                  <a:pt x="3447940" y="4968505"/>
                </a:lnTo>
                <a:lnTo>
                  <a:pt x="3437357" y="4973267"/>
                </a:lnTo>
                <a:lnTo>
                  <a:pt x="3424657" y="4973267"/>
                </a:lnTo>
                <a:lnTo>
                  <a:pt x="3414074" y="4973267"/>
                </a:lnTo>
                <a:lnTo>
                  <a:pt x="3401373" y="4968505"/>
                </a:lnTo>
                <a:lnTo>
                  <a:pt x="3388674" y="4963742"/>
                </a:lnTo>
                <a:lnTo>
                  <a:pt x="3380207" y="4960567"/>
                </a:lnTo>
                <a:lnTo>
                  <a:pt x="2999207" y="4674817"/>
                </a:lnTo>
                <a:lnTo>
                  <a:pt x="1003190" y="4674817"/>
                </a:lnTo>
                <a:lnTo>
                  <a:pt x="1003190" y="4674422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3042" y="1026726"/>
            <a:ext cx="2413455" cy="4804549"/>
          </a:xfrm>
        </p:spPr>
        <p:txBody>
          <a:bodyPr anchor="ctr">
            <a:normAutofit/>
          </a:bodyPr>
          <a:lstStyle/>
          <a:p>
            <a:r>
              <a:rPr lang="es-CL" sz="2400"/>
              <a:t>Comunidades Pastorales – Estudiantes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35" y="1026726"/>
            <a:ext cx="4695944" cy="4804549"/>
          </a:xfrm>
          <a:effectLst/>
        </p:spPr>
        <p:txBody>
          <a:bodyPr>
            <a:normAutofit/>
          </a:bodyPr>
          <a:lstStyle/>
          <a:p>
            <a:pPr lvl="1"/>
            <a:r>
              <a:rPr lang="es-ES" dirty="0"/>
              <a:t>Pastoral Infantil: 95 estudiantes – 91% participación</a:t>
            </a:r>
          </a:p>
          <a:p>
            <a:pPr lvl="1"/>
            <a:r>
              <a:rPr lang="es-ES" dirty="0"/>
              <a:t>Pastoral Prejuvenil: 67 estudiantes – 93% participación</a:t>
            </a:r>
          </a:p>
          <a:p>
            <a:pPr lvl="1"/>
            <a:r>
              <a:rPr lang="es-ES" dirty="0"/>
              <a:t>Pastoral Juvenil: 83 estudiantes – 90% participación</a:t>
            </a:r>
          </a:p>
          <a:p>
            <a:pPr lvl="1"/>
            <a:r>
              <a:rPr lang="es-ES" dirty="0"/>
              <a:t>Delegados de Pastoral: 31 estudiantes – 98% participación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C43815E-F327-7474-4A98-441E1B890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627" y="4829509"/>
            <a:ext cx="1060796" cy="108518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D45553-91A4-480A-9577-0E0FC0D91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" y="0"/>
            <a:ext cx="91405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id="{D240F8A8-FEA1-42C2-B259-27A935127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477753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443" y="1741714"/>
            <a:ext cx="2638839" cy="4117749"/>
          </a:xfrm>
        </p:spPr>
        <p:txBody>
          <a:bodyPr anchor="t">
            <a:normAutofit/>
          </a:bodyPr>
          <a:lstStyle/>
          <a:p>
            <a:r>
              <a:rPr lang="es-CL" sz="2800"/>
              <a:t>Otras Comunidades Estudiantiles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66CD571-3313-03D2-A032-2C2CAC1467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8244049"/>
              </p:ext>
            </p:extLst>
          </p:nvPr>
        </p:nvGraphicFramePr>
        <p:xfrm>
          <a:off x="4099892" y="1172818"/>
          <a:ext cx="4429746" cy="4686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0D12B55F-24E0-B491-5678-BFB54F65EE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6464" y="4774281"/>
            <a:ext cx="1060796" cy="1085182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Espiritualidad y Comunidades Pastorales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sz="2200" dirty="0" err="1"/>
              <a:t>Difusión</a:t>
            </a:r>
            <a:r>
              <a:rPr sz="2200" dirty="0"/>
              <a:t> de </a:t>
            </a:r>
            <a:r>
              <a:rPr sz="2200" dirty="0" err="1"/>
              <a:t>espiritualidad</a:t>
            </a:r>
            <a:r>
              <a:rPr sz="2200" dirty="0"/>
              <a:t> SS.CC. (100%)</a:t>
            </a:r>
          </a:p>
          <a:p>
            <a:pPr lvl="1"/>
            <a:r>
              <a:rPr sz="2400" dirty="0"/>
              <a:t>Radio </a:t>
            </a:r>
            <a:r>
              <a:rPr sz="2400" dirty="0" err="1"/>
              <a:t>comunitaria</a:t>
            </a:r>
            <a:r>
              <a:rPr sz="2400" dirty="0"/>
              <a:t>, web, redes </a:t>
            </a:r>
            <a:r>
              <a:rPr sz="2400" dirty="0" err="1"/>
              <a:t>sociales</a:t>
            </a:r>
            <a:r>
              <a:rPr sz="2400" dirty="0"/>
              <a:t> y </a:t>
            </a:r>
            <a:r>
              <a:rPr sz="2400" dirty="0" err="1"/>
              <a:t>correo</a:t>
            </a:r>
            <a:r>
              <a:rPr sz="2400" dirty="0"/>
              <a:t> </a:t>
            </a:r>
            <a:r>
              <a:rPr sz="2400" dirty="0" err="1"/>
              <a:t>institucional</a:t>
            </a:r>
            <a:endParaRPr sz="2400" dirty="0"/>
          </a:p>
          <a:p>
            <a:pPr lvl="1"/>
            <a:r>
              <a:rPr sz="2400" dirty="0"/>
              <a:t>Comunidades pastorales </a:t>
            </a:r>
            <a:r>
              <a:rPr sz="2400" dirty="0" err="1"/>
              <a:t>activas</a:t>
            </a:r>
            <a:r>
              <a:rPr sz="2400" dirty="0"/>
              <a:t> de </a:t>
            </a:r>
            <a:r>
              <a:rPr sz="2400" dirty="0" err="1"/>
              <a:t>abril</a:t>
            </a:r>
            <a:r>
              <a:rPr sz="2400" dirty="0"/>
              <a:t> a </a:t>
            </a:r>
            <a:r>
              <a:rPr sz="2400" dirty="0" err="1"/>
              <a:t>noviembre</a:t>
            </a:r>
            <a:endParaRPr sz="2400" dirty="0"/>
          </a:p>
          <a:p>
            <a:pPr lvl="1"/>
            <a:r>
              <a:rPr sz="2400" dirty="0" err="1"/>
              <a:t>Participación</a:t>
            </a:r>
            <a:r>
              <a:rPr sz="2400" dirty="0"/>
              <a:t> de </a:t>
            </a:r>
            <a:r>
              <a:rPr sz="2400" dirty="0" err="1"/>
              <a:t>estudiantes</a:t>
            </a:r>
            <a:r>
              <a:rPr sz="2400" dirty="0"/>
              <a:t>, </a:t>
            </a:r>
            <a:r>
              <a:rPr sz="2400" dirty="0" err="1"/>
              <a:t>apoderados</a:t>
            </a:r>
            <a:r>
              <a:rPr sz="2400" dirty="0"/>
              <a:t> y </a:t>
            </a:r>
            <a:r>
              <a:rPr sz="2400" dirty="0" err="1"/>
              <a:t>funcionarios</a:t>
            </a:r>
            <a:endParaRPr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416F19C-467B-5E89-BC33-19ACECC43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3602" y="533734"/>
            <a:ext cx="1060796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7138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Comunidades Pastorales – </a:t>
            </a:r>
            <a:r>
              <a:rPr dirty="0" err="1"/>
              <a:t>Apoderados</a:t>
            </a:r>
            <a:r>
              <a:rPr lang="es-CL" dirty="0"/>
              <a:t> y Personal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6" y="2222287"/>
            <a:ext cx="8086353" cy="3636510"/>
          </a:xfrm>
        </p:spPr>
        <p:txBody>
          <a:bodyPr>
            <a:normAutofit fontScale="92500" lnSpcReduction="20000"/>
          </a:bodyPr>
          <a:lstStyle/>
          <a:p>
            <a:r>
              <a:rPr sz="2400" dirty="0" err="1"/>
              <a:t>Catequesis</a:t>
            </a:r>
            <a:r>
              <a:rPr sz="2400" dirty="0"/>
              <a:t> Familiar: 65 </a:t>
            </a:r>
            <a:r>
              <a:rPr sz="2400" dirty="0" err="1"/>
              <a:t>familias</a:t>
            </a:r>
            <a:r>
              <a:rPr sz="2400" dirty="0"/>
              <a:t> – 89% </a:t>
            </a:r>
            <a:r>
              <a:rPr sz="2400" dirty="0" err="1"/>
              <a:t>participación</a:t>
            </a:r>
            <a:endParaRPr lang="es-CL" sz="2400" dirty="0"/>
          </a:p>
          <a:p>
            <a:r>
              <a:rPr sz="2400" dirty="0" err="1"/>
              <a:t>Delegados</a:t>
            </a:r>
            <a:r>
              <a:rPr sz="2400" dirty="0"/>
              <a:t> de Pastoral </a:t>
            </a:r>
            <a:r>
              <a:rPr sz="2400" dirty="0" err="1"/>
              <a:t>Apoderados</a:t>
            </a:r>
            <a:r>
              <a:rPr sz="2400" dirty="0"/>
              <a:t>: 100% </a:t>
            </a:r>
            <a:r>
              <a:rPr sz="2400" dirty="0" err="1"/>
              <a:t>cobertura</a:t>
            </a:r>
            <a:r>
              <a:rPr sz="2400" dirty="0"/>
              <a:t> – 90% </a:t>
            </a:r>
            <a:r>
              <a:rPr sz="2400" dirty="0" err="1"/>
              <a:t>participación</a:t>
            </a:r>
            <a:endParaRPr lang="es-CL" sz="2400" dirty="0"/>
          </a:p>
          <a:p>
            <a:r>
              <a:rPr sz="2400" dirty="0" err="1"/>
              <a:t>Tejedoras</a:t>
            </a:r>
            <a:r>
              <a:rPr sz="2400" dirty="0"/>
              <a:t> de la Paz: </a:t>
            </a:r>
            <a:r>
              <a:rPr lang="es-CL" sz="2400" dirty="0"/>
              <a:t>18</a:t>
            </a:r>
            <a:r>
              <a:rPr sz="2400" dirty="0"/>
              <a:t> </a:t>
            </a:r>
            <a:r>
              <a:rPr sz="2400" dirty="0" err="1"/>
              <a:t>apoderadas</a:t>
            </a:r>
            <a:r>
              <a:rPr sz="2400" dirty="0"/>
              <a:t> – 98% </a:t>
            </a:r>
            <a:r>
              <a:rPr sz="2400" dirty="0" err="1"/>
              <a:t>participación</a:t>
            </a:r>
            <a:endParaRPr lang="es-CL" sz="2400" dirty="0"/>
          </a:p>
          <a:p>
            <a:r>
              <a:rPr sz="2400" dirty="0" err="1"/>
              <a:t>Formación</a:t>
            </a:r>
            <a:r>
              <a:rPr sz="2400" dirty="0"/>
              <a:t> </a:t>
            </a:r>
            <a:r>
              <a:rPr sz="2400" dirty="0" err="1"/>
              <a:t>Familias</a:t>
            </a:r>
            <a:r>
              <a:rPr sz="2400" dirty="0"/>
              <a:t> SS.CC.: 85 </a:t>
            </a:r>
            <a:r>
              <a:rPr sz="2400" dirty="0" err="1"/>
              <a:t>familias</a:t>
            </a:r>
            <a:r>
              <a:rPr sz="2400" dirty="0"/>
              <a:t> – 97% </a:t>
            </a:r>
            <a:r>
              <a:rPr sz="2400" dirty="0" err="1"/>
              <a:t>participación</a:t>
            </a:r>
            <a:endParaRPr lang="es-CL" sz="2400" dirty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F81BD"/>
              </a:buClr>
              <a:buSzTx/>
              <a:buFont typeface="Wingdings 2" charset="2"/>
              <a:buChar char="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Consejos Pastorales mensuales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F81BD"/>
              </a:buClr>
              <a:buSzTx/>
              <a:buFont typeface="Wingdings 2" charset="2"/>
              <a:buChar char="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Promedio de participación del personal: 99%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F81BD"/>
              </a:buClr>
              <a:buSzTx/>
              <a:buFont typeface="Wingdings 2" charset="2"/>
              <a:buChar char="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Liturgias, eucaristías y encuentros formativos</a:t>
            </a:r>
          </a:p>
          <a:p>
            <a:endParaRPr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C118F16-02D1-5FE5-06D0-DF3AB35D9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204" y="456612"/>
            <a:ext cx="1060796" cy="1085182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1345293" y="1345293"/>
            <a:ext cx="6858000" cy="4167414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636" y="1734857"/>
            <a:ext cx="2824112" cy="3388287"/>
          </a:xfrm>
        </p:spPr>
        <p:txBody>
          <a:bodyPr anchor="ctr">
            <a:normAutofit/>
          </a:bodyPr>
          <a:lstStyle/>
          <a:p>
            <a:r>
              <a:rPr lang="es-CL" sz="2800"/>
              <a:t>Comunidades Pastorales – Personal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1450" y="978993"/>
            <a:ext cx="4972049" cy="4900014"/>
          </a:xfrm>
          <a:effectLst/>
        </p:spPr>
        <p:txBody>
          <a:bodyPr>
            <a:normAutofit/>
          </a:bodyPr>
          <a:lstStyle/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621D368-0BB7-A2D5-CB60-C783561B4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896" y="649675"/>
            <a:ext cx="1060796" cy="1085182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Formación en Espiritualidad SS.CC.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sz="2200" dirty="0" err="1"/>
              <a:t>Formación</a:t>
            </a:r>
            <a:r>
              <a:rPr sz="2200" dirty="0"/>
              <a:t> </a:t>
            </a:r>
            <a:r>
              <a:rPr sz="2200" dirty="0" err="1"/>
              <a:t>inicial</a:t>
            </a:r>
            <a:r>
              <a:rPr sz="2200" dirty="0"/>
              <a:t>: 12 personas (</a:t>
            </a:r>
            <a:r>
              <a:rPr sz="2200" dirty="0" err="1"/>
              <a:t>ingreso</a:t>
            </a:r>
            <a:r>
              <a:rPr sz="2200" dirty="0"/>
              <a:t> 2023–2025)</a:t>
            </a:r>
          </a:p>
          <a:p>
            <a:pPr lvl="1"/>
            <a:r>
              <a:rPr sz="2400" dirty="0" err="1"/>
              <a:t>Formación</a:t>
            </a:r>
            <a:r>
              <a:rPr sz="2400" dirty="0"/>
              <a:t> </a:t>
            </a:r>
            <a:r>
              <a:rPr sz="2400" dirty="0" err="1"/>
              <a:t>voluntaria</a:t>
            </a:r>
            <a:r>
              <a:rPr sz="2400" dirty="0"/>
              <a:t> </a:t>
            </a:r>
            <a:r>
              <a:rPr sz="2400" dirty="0" err="1"/>
              <a:t>nivel</a:t>
            </a:r>
            <a:r>
              <a:rPr sz="2400" dirty="0"/>
              <a:t> 2: 7 personas</a:t>
            </a:r>
          </a:p>
          <a:p>
            <a:pPr lvl="1"/>
            <a:r>
              <a:rPr sz="2400" dirty="0"/>
              <a:t>100% de </a:t>
            </a:r>
            <a:r>
              <a:rPr sz="2400" dirty="0" err="1"/>
              <a:t>los</a:t>
            </a:r>
            <a:r>
              <a:rPr sz="2400" dirty="0"/>
              <a:t> </a:t>
            </a:r>
            <a:r>
              <a:rPr sz="2400" dirty="0" err="1"/>
              <a:t>temas</a:t>
            </a:r>
            <a:r>
              <a:rPr sz="2400" dirty="0"/>
              <a:t> </a:t>
            </a:r>
            <a:r>
              <a:rPr sz="2400" dirty="0" err="1"/>
              <a:t>planificados</a:t>
            </a:r>
            <a:r>
              <a:rPr sz="2400" dirty="0"/>
              <a:t> </a:t>
            </a:r>
            <a:r>
              <a:rPr sz="2400" dirty="0" err="1"/>
              <a:t>desarrollados</a:t>
            </a:r>
            <a:endParaRPr sz="2400" dirty="0"/>
          </a:p>
          <a:p>
            <a:pPr lvl="1"/>
            <a:r>
              <a:rPr sz="2400" dirty="0" err="1"/>
              <a:t>Acompañamiento</a:t>
            </a:r>
            <a:r>
              <a:rPr sz="2400" dirty="0"/>
              <a:t> personal </a:t>
            </a:r>
            <a:r>
              <a:rPr sz="2400" dirty="0" err="1"/>
              <a:t>mensual</a:t>
            </a:r>
            <a:endParaRPr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A8D1C12-8D24-89BD-C9DD-A344106A9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3602" y="609934"/>
            <a:ext cx="1060796" cy="108518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1345293" y="1345293"/>
            <a:ext cx="6858000" cy="4167414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636" y="1734857"/>
            <a:ext cx="2824112" cy="3388287"/>
          </a:xfrm>
        </p:spPr>
        <p:txBody>
          <a:bodyPr anchor="ctr">
            <a:normAutofit/>
          </a:bodyPr>
          <a:lstStyle/>
          <a:p>
            <a:r>
              <a:rPr lang="es-CL" sz="2500"/>
              <a:t>Actualizaciones Institucionales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4051" y="978993"/>
            <a:ext cx="5399949" cy="4900014"/>
          </a:xfrm>
          <a:effectLst/>
        </p:spPr>
        <p:txBody>
          <a:bodyPr>
            <a:normAutofit/>
          </a:bodyPr>
          <a:lstStyle/>
          <a:p>
            <a:pPr lvl="1"/>
            <a:r>
              <a:rPr lang="es-ES" sz="1500" dirty="0"/>
              <a:t>Actualización, difusión e implementación del PEI</a:t>
            </a:r>
          </a:p>
          <a:p>
            <a:pPr lvl="2" indent="-342900">
              <a:buClr>
                <a:srgbClr val="4F81BD"/>
              </a:buClr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100% de implementación</a:t>
            </a:r>
          </a:p>
          <a:p>
            <a:pPr lvl="2" indent="-285750">
              <a:buClr>
                <a:srgbClr val="4F81BD"/>
              </a:buClr>
              <a:defRPr/>
            </a:pPr>
            <a:r>
              <a:rPr kumimoji="0" lang="es-E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Énfasis en valores institucionales</a:t>
            </a:r>
          </a:p>
          <a:p>
            <a:pPr lvl="2" indent="-285750">
              <a:buClr>
                <a:srgbClr val="4F81BD"/>
              </a:buClr>
              <a:defRPr/>
            </a:pPr>
            <a:r>
              <a:rPr kumimoji="0" lang="es-E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Actualización de estructura organizacional</a:t>
            </a:r>
          </a:p>
          <a:p>
            <a:pPr lvl="2" indent="-285750">
              <a:buClr>
                <a:srgbClr val="4F81BD"/>
              </a:buClr>
              <a:defRPr/>
            </a:pPr>
            <a:r>
              <a:rPr kumimoji="0" lang="es-E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Socialización en Consejo Escolar (17 de julio)</a:t>
            </a:r>
          </a:p>
          <a:p>
            <a:pPr lvl="1"/>
            <a:endParaRPr lang="es-ES" sz="1500" dirty="0"/>
          </a:p>
          <a:p>
            <a:pPr lvl="1"/>
            <a:r>
              <a:rPr lang="es-ES" sz="1700" dirty="0"/>
              <a:t>Actualización del RICE y sus protocolos</a:t>
            </a:r>
          </a:p>
          <a:p>
            <a:pPr lvl="1"/>
            <a:r>
              <a:rPr lang="es-ES" sz="1700" dirty="0"/>
              <a:t>Actualización del RIOCHS</a:t>
            </a:r>
          </a:p>
          <a:p>
            <a:pPr lvl="1"/>
            <a:r>
              <a:rPr lang="es-ES" sz="1700" dirty="0"/>
              <a:t>Actualización del organigrama y manual de funciones</a:t>
            </a:r>
          </a:p>
          <a:p>
            <a:pPr lvl="1"/>
            <a:r>
              <a:rPr lang="es-ES" sz="1700" dirty="0"/>
              <a:t>Estos documentos oficiales se encuentran en el SIGE, página web,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ADB8247-AA56-7D5D-A63C-8910E8DA9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6799" y="5123144"/>
            <a:ext cx="1060796" cy="1085182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nos sujetando las muñecas de otra persona y entrelazadas para formar un círculo">
            <a:extLst>
              <a:ext uri="{FF2B5EF4-FFF2-40B4-BE49-F238E27FC236}">
                <a16:creationId xmlns:a16="http://schemas.microsoft.com/office/drawing/2014/main" id="{B9BB489A-6134-7F42-F1C7-8BBA7D3023A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573" r="25938" b="-2"/>
          <a:stretch>
            <a:fillRect/>
          </a:stretch>
        </p:blipFill>
        <p:spPr>
          <a:xfrm>
            <a:off x="4733927" y="-1"/>
            <a:ext cx="4570837" cy="6858001"/>
          </a:xfrm>
          <a:prstGeom prst="rect">
            <a:avLst/>
          </a:prstGeom>
        </p:spPr>
      </p:pic>
      <p:sp>
        <p:nvSpPr>
          <p:cNvPr id="9" name="Freeform 16">
            <a:extLst>
              <a:ext uri="{FF2B5EF4-FFF2-40B4-BE49-F238E27FC236}">
                <a16:creationId xmlns:a16="http://schemas.microsoft.com/office/drawing/2014/main" id="{3994EE40-F54F-48E5-826B-B45158209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864100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447188"/>
            <a:ext cx="3802575" cy="1559412"/>
          </a:xfrm>
        </p:spPr>
        <p:txBody>
          <a:bodyPr>
            <a:normAutofit/>
          </a:bodyPr>
          <a:lstStyle/>
          <a:p>
            <a:r>
              <a:rPr dirty="0" err="1">
                <a:solidFill>
                  <a:schemeClr val="accent1">
                    <a:lumMod val="50000"/>
                  </a:schemeClr>
                </a:solidFill>
              </a:rPr>
              <a:t>Conclusiones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34" y="2413000"/>
            <a:ext cx="3791942" cy="3632200"/>
          </a:xfrm>
        </p:spPr>
        <p:txBody>
          <a:bodyPr>
            <a:normAutofit/>
          </a:bodyPr>
          <a:lstStyle/>
          <a:p>
            <a:r>
              <a:rPr lang="es-ES" dirty="0"/>
              <a:t>Alta participación en todas las comunidades pastorales</a:t>
            </a:r>
          </a:p>
          <a:p>
            <a:pPr lvl="1"/>
            <a:r>
              <a:rPr lang="es-ES" dirty="0"/>
              <a:t>Compromiso de estudiantes, familias y personal</a:t>
            </a:r>
          </a:p>
          <a:p>
            <a:pPr lvl="1"/>
            <a:r>
              <a:rPr lang="es-ES" dirty="0"/>
              <a:t>Fortalecimiento del Sello y espiritualidad SS.CC.</a:t>
            </a:r>
          </a:p>
          <a:p>
            <a:pPr lvl="1"/>
            <a:r>
              <a:rPr lang="es-ES" dirty="0"/>
              <a:t>Consolidación de la vida pastoral institucional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8809224-63D7-4E23-A445-9B7E1F851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092" y="5636627"/>
            <a:ext cx="1060796" cy="1085182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501" y="639097"/>
            <a:ext cx="3721151" cy="3781101"/>
          </a:xfrm>
        </p:spPr>
        <p:txBody>
          <a:bodyPr>
            <a:normAutofit/>
          </a:bodyPr>
          <a:lstStyle/>
          <a:p>
            <a:r>
              <a:t>Gestión de Recursos 2025</a:t>
            </a:r>
          </a:p>
        </p:txBody>
      </p:sp>
      <p:pic>
        <p:nvPicPr>
          <p:cNvPr id="5" name="Picture 4" descr="Holograma en 3D desde iPad">
            <a:extLst>
              <a:ext uri="{FF2B5EF4-FFF2-40B4-BE49-F238E27FC236}">
                <a16:creationId xmlns:a16="http://schemas.microsoft.com/office/drawing/2014/main" id="{845FA504-DA9D-9AD8-0AFC-FCE56CDFEA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115" r="36420" b="-1"/>
          <a:stretch>
            <a:fillRect/>
          </a:stretch>
        </p:blipFill>
        <p:spPr>
          <a:xfrm>
            <a:off x="4575687" y="10"/>
            <a:ext cx="4568313" cy="685799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5003C7C-5731-4235-408E-841B3C503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406" y="5280847"/>
            <a:ext cx="1060796" cy="1085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oma desde lo alto de dos empresarios hablando">
            <a:extLst>
              <a:ext uri="{FF2B5EF4-FFF2-40B4-BE49-F238E27FC236}">
                <a16:creationId xmlns:a16="http://schemas.microsoft.com/office/drawing/2014/main" id="{E4233DA7-EBA0-9A46-72BD-670C53C5E80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488" r="50023" b="-2"/>
          <a:stretch>
            <a:fillRect/>
          </a:stretch>
        </p:blipFill>
        <p:spPr>
          <a:xfrm>
            <a:off x="4581525" y="-1"/>
            <a:ext cx="457083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447188"/>
            <a:ext cx="3802575" cy="1559412"/>
          </a:xfrm>
        </p:spPr>
        <p:txBody>
          <a:bodyPr>
            <a:normAutofit/>
          </a:bodyPr>
          <a:lstStyle/>
          <a:p>
            <a:r>
              <a:rPr dirty="0" err="1">
                <a:solidFill>
                  <a:schemeClr val="accent1">
                    <a:lumMod val="50000"/>
                  </a:schemeClr>
                </a:solidFill>
              </a:rPr>
              <a:t>Mejoras</a:t>
            </a:r>
            <a:r>
              <a:rPr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1">
                    <a:lumMod val="50000"/>
                  </a:schemeClr>
                </a:solidFill>
              </a:rPr>
              <a:t>Infraestructura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433" y="2244725"/>
            <a:ext cx="8206117" cy="3632200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</a:pPr>
            <a:r>
              <a:rPr lang="es-ES" kern="1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Arreglos hechos en 2025, se fueron haciendo durante el año: </a:t>
            </a:r>
            <a:endParaRPr lang="es-CL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kern="1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Reparación de canaletas exterior de la Básica, </a:t>
            </a:r>
            <a:endParaRPr lang="es-CL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kern="1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cambió tazas y estanques de los baños de niñas de básica. </a:t>
            </a:r>
            <a:endParaRPr lang="es-CL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kern="1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Reparar por dentro y por fuera bodega de la escala en Prebásica, pintar salas y otros espacios, reparar baños en vacaciones de invierno</a:t>
            </a:r>
            <a:endParaRPr lang="es-CL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kern="1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Pavimentar zona de seguridad y rampla que sube al gimnasio.</a:t>
            </a:r>
            <a:endParaRPr lang="es-CL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kern="1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Reparaciones varias por goteras en varios lugares.</a:t>
            </a:r>
            <a:endParaRPr lang="es-CL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kern="1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Construir nuevo canil a los perros.</a:t>
            </a:r>
            <a:endParaRPr lang="es-CL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kern="1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Reparaciones y pintura de la cocina del casino</a:t>
            </a:r>
            <a:endParaRPr lang="es-CL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F6B61BB-59E4-72DB-4BA7-C3B36A3D0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404" y="359777"/>
            <a:ext cx="1060796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4689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C041D4-8046-124D-6F8B-CD21D5B89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600"/>
              </a:spcAft>
              <a:buClr>
                <a:srgbClr val="4F81BD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s-ES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Reparación y ampliación de alarmas.</a:t>
            </a:r>
            <a:endParaRPr kumimoji="0" lang="es-CL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600"/>
              </a:spcAft>
              <a:buClr>
                <a:srgbClr val="4F81BD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s-ES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Reparación y ampliación de las cámaras de seguridad</a:t>
            </a:r>
            <a:endParaRPr kumimoji="0" lang="es-CL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600"/>
              </a:spcAft>
              <a:buClr>
                <a:srgbClr val="4F81BD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s-ES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Cambio de un calefón y reparación de todos en camarines.</a:t>
            </a:r>
            <a:endParaRPr kumimoji="0" lang="es-CL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600"/>
              </a:spcAft>
              <a:buClr>
                <a:srgbClr val="4F81BD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s-ES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Cambio del portón eléctrico, con aporte del personal que usa el estacionamiento.</a:t>
            </a:r>
            <a:endParaRPr kumimoji="0" lang="es-CL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600"/>
              </a:spcAft>
              <a:buClr>
                <a:srgbClr val="4F81BD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s-ES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Arreglos y mantención de todos los jardines</a:t>
            </a:r>
            <a:endParaRPr kumimoji="0" lang="es-CL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600"/>
              </a:spcAft>
              <a:buClr>
                <a:srgbClr val="4F81BD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s-ES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Fumigación 2 veces en el año y desratización 3 veces.</a:t>
            </a:r>
            <a:endParaRPr kumimoji="0" lang="es-CL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rgbClr val="4F81BD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s-ES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Toldos en el patio de la Básica (¿………?)</a:t>
            </a:r>
            <a:endParaRPr kumimoji="0" lang="es-CL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rgbClr val="4F81BD"/>
              </a:buClr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Compra de un TV para el CRA.</a:t>
            </a: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929F232-7D75-CB08-FEE7-1A2B8E4FE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09" y="328585"/>
            <a:ext cx="7846232" cy="134123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5CB97A3-DC9A-3061-5909-D16B9BEE5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3243" y="584639"/>
            <a:ext cx="1060796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28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0C0769-F87F-104F-35A3-039010A02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marR="0" lvl="0" indent="-342900" defTabSz="4572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600"/>
              </a:spcAft>
              <a:tabLst/>
              <a:defRPr/>
            </a:pPr>
            <a:r>
              <a:rPr kumimoji="0" lang="es-ES" sz="1800" b="1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VERANO 2026</a:t>
            </a:r>
            <a:br>
              <a:rPr kumimoji="0" lang="es-CL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CL" sz="1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A81F3E-A2FB-E1A5-0FBC-E7AF46DFA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997" y="1809750"/>
            <a:ext cx="7524003" cy="5467350"/>
          </a:xfrm>
        </p:spPr>
        <p:txBody>
          <a:bodyPr>
            <a:normAutofit fontScale="77500" lnSpcReduction="20000"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sz="2900" kern="1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Mantención de todas las salas de clases y otras salas, de oficinas (pintar, revisar cortinas, reparar mobiliario, reponer implementos (escobillón, palas, papelero, etc.)</a:t>
            </a:r>
            <a:endParaRPr lang="es-CL" sz="2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sz="2900" kern="1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Instalación de 8 pizarras interactivas en 8 salas de clases.</a:t>
            </a:r>
            <a:endParaRPr lang="es-CL" sz="2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sz="2900" kern="1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Reparación y cambio de algunas puertas de la sala de clases.</a:t>
            </a:r>
            <a:endParaRPr lang="es-CL" sz="2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sz="2900" kern="1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Reponer, cambiar y asegurar vidrios.</a:t>
            </a:r>
            <a:endParaRPr lang="es-CL" sz="2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sz="2900" kern="1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Pintar la fachada y todas las dependencias de la Prebásica y múltiples reparaciones. Lavado de todas las cortinas.</a:t>
            </a:r>
            <a:endParaRPr lang="es-CL" sz="2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sz="2900" kern="1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Pintar el casino y se hizo un aseo profundo.</a:t>
            </a:r>
            <a:endParaRPr lang="es-CL" sz="2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sz="2900" kern="1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Pintura de todos los muros del interior de los patios.</a:t>
            </a:r>
            <a:endParaRPr lang="es-CL" sz="2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sz="2900" kern="1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Pintura de barandas y señaléticas de todo el colegio.</a:t>
            </a:r>
            <a:endParaRPr lang="es-CL" sz="2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" sz="2900" kern="1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L" sz="2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96B7E21-204D-B26A-6A11-D6DCD4B30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4827" y="447188"/>
            <a:ext cx="1060796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326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A60E00-4969-67F4-0728-8A197FADC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997" y="1657350"/>
            <a:ext cx="7524003" cy="4867275"/>
          </a:xfrm>
        </p:spPr>
        <p:txBody>
          <a:bodyPr>
            <a:norm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600"/>
              </a:spcAft>
              <a:buClr>
                <a:srgbClr val="4F81BD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s-ES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Reparación de escala, cambio de gomas, pintura.</a:t>
            </a:r>
            <a:endParaRPr kumimoji="0" lang="es-CL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600"/>
              </a:spcAft>
              <a:buClr>
                <a:srgbClr val="4F81BD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s-ES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fabricó nuevo mobiliario en las salas de enlace.</a:t>
            </a:r>
            <a:endParaRPr kumimoji="0" lang="es-CL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600"/>
              </a:spcAft>
              <a:buClr>
                <a:srgbClr val="4F81BD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s-ES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puso rejas de seguridad en sala 3.</a:t>
            </a:r>
            <a:endParaRPr kumimoji="0" lang="es-CL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600"/>
              </a:spcAft>
              <a:buClr>
                <a:srgbClr val="4F81BD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s-ES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Arreglos en zona vulnerable. (rejas, focos sensores, etc.) </a:t>
            </a:r>
            <a:endParaRPr kumimoji="0" lang="es-CL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600"/>
              </a:spcAft>
              <a:buClr>
                <a:srgbClr val="4F81BD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s-ES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Compra de implementos nuevos para la nueva sala de profesores y biblioteca (muebles, mesas, etc.).</a:t>
            </a:r>
            <a:endParaRPr kumimoji="0" lang="es-CL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600"/>
              </a:spcAft>
              <a:buClr>
                <a:srgbClr val="4F81BD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s-ES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completó el techo que sube a inspectoría.</a:t>
            </a:r>
            <a:endParaRPr kumimoji="0" lang="es-CL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600"/>
              </a:spcAft>
              <a:buClr>
                <a:srgbClr val="4F81BD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s-ES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Pulido y pintado de mesas de picnic.</a:t>
            </a:r>
            <a:endParaRPr kumimoji="0" lang="es-CL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600"/>
              </a:spcAft>
              <a:buClr>
                <a:srgbClr val="4F81BD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s-ES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Desratización, fumigación y protección contra el COVID.</a:t>
            </a:r>
            <a:endParaRPr kumimoji="0" lang="es-CL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744B76C-04FE-163B-C828-BA960B796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204" y="572168"/>
            <a:ext cx="1060796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935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70008F-2DD4-CD7C-88B0-DB7A88D06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997" y="1781174"/>
            <a:ext cx="7524003" cy="5076825"/>
          </a:xfrm>
        </p:spPr>
        <p:txBody>
          <a:bodyPr/>
          <a:lstStyle/>
          <a:p>
            <a:pPr algn="just">
              <a:lnSpc>
                <a:spcPct val="107000"/>
              </a:lnSpc>
            </a:pPr>
            <a:r>
              <a:rPr lang="es-ES" sz="1800" b="1" kern="1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OTRAS OBRAS REALIZADAS EN EL VERANO</a:t>
            </a:r>
            <a:endParaRPr lang="es-C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s-ES" sz="1800" kern="1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Construcción del techo del patio Padre Damián. El 85% fue aporte de la Congregación en Chile, y el 15% del Liceo.      </a:t>
            </a:r>
            <a:endParaRPr lang="es-C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s-ES" sz="1800" kern="1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Construcción de camarines para varones. Con donación de la Fundación AYMER, (Aporte de la congregación que se administra desde España).  El 72% aporte de la Fundación  y el 28% aporte del Liceo.    </a:t>
            </a:r>
            <a:endParaRPr lang="es-C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E3FE273-7AD7-408B-1879-9C8B2B5F7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4802" y="362284"/>
            <a:ext cx="1060796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0156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A798DA-C6AB-6DEA-4910-9CEF41687003}"/>
              </a:ext>
            </a:extLst>
          </p:cNvPr>
          <p:cNvSpPr txBox="1"/>
          <p:nvPr/>
        </p:nvSpPr>
        <p:spPr>
          <a:xfrm>
            <a:off x="607500" y="447188"/>
            <a:ext cx="7928998" cy="97045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000" b="1">
                <a:solidFill>
                  <a:srgbClr val="FEFEFE"/>
                </a:solidFill>
                <a:latin typeface="+mj-lt"/>
                <a:ea typeface="+mj-ea"/>
                <a:cs typeface="+mj-cs"/>
              </a:rPr>
              <a:t>RECURSOS OBTENIDOS.</a:t>
            </a:r>
          </a:p>
        </p:txBody>
      </p:sp>
      <p:pic>
        <p:nvPicPr>
          <p:cNvPr id="7" name="image13.png" descr="Logotipo&#10;&#10;Descripción generada automáticamente">
            <a:extLst>
              <a:ext uri="{FF2B5EF4-FFF2-40B4-BE49-F238E27FC236}">
                <a16:creationId xmlns:a16="http://schemas.microsoft.com/office/drawing/2014/main" id="{227B6D21-5AF0-2E49-7B0C-8CBEF04A2E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20328" y="2905671"/>
            <a:ext cx="2184797" cy="2730996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01AA23-9014-EB57-60DB-FE17479A09D7}"/>
              </a:ext>
            </a:extLst>
          </p:cNvPr>
          <p:cNvSpPr txBox="1"/>
          <p:nvPr/>
        </p:nvSpPr>
        <p:spPr>
          <a:xfrm>
            <a:off x="3248024" y="2413000"/>
            <a:ext cx="5289550" cy="36322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285743" indent="-285743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b="1" dirty="0"/>
              <a:t>SUBVENCION GENERAL</a:t>
            </a:r>
            <a:r>
              <a:rPr lang="en-US" dirty="0"/>
              <a:t> </a:t>
            </a:r>
          </a:p>
          <a:p>
            <a:pPr marL="285743" indent="-285743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b="1" dirty="0"/>
              <a:t>SUBVENCION SEP</a:t>
            </a:r>
          </a:p>
          <a:p>
            <a:pPr marL="285743" indent="-285743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b="1" dirty="0"/>
              <a:t>SUBVENCION MANTENIMIENTO</a:t>
            </a:r>
            <a:endParaRPr lang="en-US" dirty="0"/>
          </a:p>
          <a:p>
            <a:pPr marL="285743" indent="-285743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b="1" dirty="0"/>
              <a:t>SUBVENCION PRORETENCION, </a:t>
            </a:r>
            <a:r>
              <a:rPr lang="en-US" b="1" dirty="0" err="1"/>
              <a:t>directamente</a:t>
            </a:r>
            <a:r>
              <a:rPr lang="en-US" b="1" dirty="0"/>
              <a:t> a </a:t>
            </a:r>
            <a:r>
              <a:rPr lang="en-US" b="1" dirty="0" err="1"/>
              <a:t>los</a:t>
            </a:r>
            <a:r>
              <a:rPr lang="en-US" b="1" dirty="0"/>
              <a:t> </a:t>
            </a:r>
            <a:r>
              <a:rPr lang="en-US" b="1" dirty="0" err="1"/>
              <a:t>estudiantes</a:t>
            </a:r>
            <a:r>
              <a:rPr lang="en-US" b="1" dirty="0"/>
              <a:t>.  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D7380F-2D86-092A-331B-F85682D3D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8748" y="5915888"/>
            <a:ext cx="796616" cy="490599"/>
          </a:xfrm>
        </p:spPr>
        <p:txBody>
          <a:bodyPr vert="horz" lIns="91440" tIns="45720" rIns="91440" bIns="1080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/>
              <a:pPr defTabSz="914400">
                <a:spcAft>
                  <a:spcPts val="600"/>
                </a:spcAft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262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E55ED17-03ED-E5ED-67D6-C11B6A52DB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24" r="3" b="3447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5340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732012F0-A79F-4166-AAFD-796C07F49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64" y="-3175"/>
            <a:ext cx="9144000" cy="6229804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rgbClr val="FFFFFF"/>
          </a:solidFill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62BE51E-1C9A-A268-A826-03623B402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19" y="321733"/>
            <a:ext cx="8435561" cy="523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75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447188"/>
            <a:ext cx="7928998" cy="970450"/>
          </a:xfrm>
        </p:spPr>
        <p:txBody>
          <a:bodyPr>
            <a:normAutofit/>
          </a:bodyPr>
          <a:lstStyle/>
          <a:p>
            <a:r>
              <a:rPr lang="es-CL" sz="3700"/>
              <a:t>Modelo de Gestión Institucional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28916" y="2346325"/>
            <a:ext cx="2876688" cy="3632200"/>
          </a:xfrm>
        </p:spPr>
        <p:txBody>
          <a:bodyPr>
            <a:normAutofit/>
          </a:bodyPr>
          <a:lstStyle/>
          <a:p>
            <a:pPr lvl="1"/>
            <a:r>
              <a:rPr lang="es-ES" sz="1200" dirty="0"/>
              <a:t>Implementación del Modelo de Gestión Institucional NSPAZ</a:t>
            </a:r>
          </a:p>
          <a:p>
            <a:pPr lvl="1"/>
            <a:r>
              <a:rPr lang="es-ES" sz="1400" dirty="0"/>
              <a:t>Coherencia con el PEI</a:t>
            </a:r>
          </a:p>
          <a:p>
            <a:pPr lvl="1"/>
            <a:r>
              <a:rPr lang="es-ES" sz="1400" dirty="0"/>
              <a:t>Lineamientos de la Congregación de los Sagrados Corazones</a:t>
            </a:r>
          </a:p>
          <a:p>
            <a:pPr lvl="1"/>
            <a:r>
              <a:rPr lang="es-ES" sz="1400" dirty="0"/>
              <a:t>Gestión sistemática y articulada</a:t>
            </a:r>
          </a:p>
        </p:txBody>
      </p:sp>
      <p:pic>
        <p:nvPicPr>
          <p:cNvPr id="7" name="Graphic 6" descr="Conexiones">
            <a:extLst>
              <a:ext uri="{FF2B5EF4-FFF2-40B4-BE49-F238E27FC236}">
                <a16:creationId xmlns:a16="http://schemas.microsoft.com/office/drawing/2014/main" id="{91C1453A-E37F-AEFA-A45B-67F6FCAA3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22225" y="2413000"/>
            <a:ext cx="3716338" cy="3716338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07DC7E4-EF14-7696-B555-D9D19D2FEC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8277" y="388019"/>
            <a:ext cx="1060796" cy="108518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AEF8CB9-A8E2-7367-86E2-38C99D1564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1842" y="1635414"/>
            <a:ext cx="6267231" cy="5054022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732012F0-A79F-4166-AAFD-796C07F49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64" y="-3175"/>
            <a:ext cx="9144000" cy="6229804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rgbClr val="FFFFFF"/>
          </a:solidFill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114A8B1-7878-90B0-8421-3784A3335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31" y="932150"/>
            <a:ext cx="8665937" cy="400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798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D004E336-8E93-46FD-A7CD-2D15E0109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64" y="-3175"/>
            <a:ext cx="9144000" cy="6229804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rgbClr val="FFFFFF"/>
          </a:solidFill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5816454-9C80-8C83-1B16-BA6159FFAC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" b="264"/>
          <a:stretch>
            <a:fillRect/>
          </a:stretch>
        </p:blipFill>
        <p:spPr>
          <a:xfrm>
            <a:off x="239031" y="321733"/>
            <a:ext cx="8665937" cy="523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366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161DEE2-B5B5-8DA0-2907-73236ABF5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06" y="581025"/>
            <a:ext cx="8457134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805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C5A5BF9-4531-945C-1346-08A9D24D17C6}"/>
              </a:ext>
            </a:extLst>
          </p:cNvPr>
          <p:cNvSpPr txBox="1"/>
          <p:nvPr/>
        </p:nvSpPr>
        <p:spPr>
          <a:xfrm>
            <a:off x="898227" y="2362450"/>
            <a:ext cx="7347548" cy="17030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 defTabSz="457189">
              <a:lnSpc>
                <a:spcPct val="150000"/>
              </a:lnSpc>
            </a:pPr>
            <a:r>
              <a:rPr lang="es-ES_tradnl" b="1" dirty="0">
                <a:latin typeface="Arial"/>
              </a:rPr>
              <a:t>Todos los recursos son usados en mejorar el Servicio a nuestros alumnos y mantener un personal de Calidad. Es nuestra responsabilidad colectiva asegurar que cada uno de nosotros entregue lo mejor de sí mismo.</a:t>
            </a:r>
          </a:p>
        </p:txBody>
      </p:sp>
      <p:pic>
        <p:nvPicPr>
          <p:cNvPr id="3" name="image13.png" descr="Logotipo&#10;&#10;Descripción generada automáticamente">
            <a:extLst>
              <a:ext uri="{FF2B5EF4-FFF2-40B4-BE49-F238E27FC236}">
                <a16:creationId xmlns:a16="http://schemas.microsoft.com/office/drawing/2014/main" id="{728FAB39-A21D-12D0-D3A8-4057F10F716C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71535" y="466726"/>
            <a:ext cx="1419240" cy="122747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000781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25EC54D-02DE-D98F-FC32-F283016C742B}"/>
              </a:ext>
            </a:extLst>
          </p:cNvPr>
          <p:cNvSpPr txBox="1"/>
          <p:nvPr/>
        </p:nvSpPr>
        <p:spPr>
          <a:xfrm>
            <a:off x="1209976" y="1113052"/>
            <a:ext cx="6901860" cy="64474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 defTabSz="457189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cap="all" dirty="0">
                <a:ln w="3175" cmpd="sng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Comunidad educativa lnsp</a:t>
            </a:r>
          </a:p>
        </p:txBody>
      </p:sp>
      <p:pic>
        <p:nvPicPr>
          <p:cNvPr id="3" name="image13.png" descr="Logotipo&#10;&#10;Descripción generada automáticamente">
            <a:extLst>
              <a:ext uri="{FF2B5EF4-FFF2-40B4-BE49-F238E27FC236}">
                <a16:creationId xmlns:a16="http://schemas.microsoft.com/office/drawing/2014/main" id="{18E0C496-DEEE-219D-C593-0CA0215B81D0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97046" y="1057548"/>
            <a:ext cx="1060041" cy="1084216"/>
          </a:xfrm>
          <a:prstGeom prst="rect">
            <a:avLst/>
          </a:prstGeom>
          <a:ln/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416381C-4360-3999-7847-03623A5199C0}"/>
              </a:ext>
            </a:extLst>
          </p:cNvPr>
          <p:cNvGraphicFramePr>
            <a:graphicFrameLocks noGrp="1"/>
          </p:cNvGraphicFramePr>
          <p:nvPr/>
        </p:nvGraphicFramePr>
        <p:xfrm>
          <a:off x="1209977" y="1989467"/>
          <a:ext cx="6810583" cy="1216268"/>
        </p:xfrm>
        <a:graphic>
          <a:graphicData uri="http://schemas.openxmlformats.org/drawingml/2006/table">
            <a:tbl>
              <a:tblPr firstRow="1" firstCol="1" bandRow="1"/>
              <a:tblGrid>
                <a:gridCol w="4631847">
                  <a:extLst>
                    <a:ext uri="{9D8B030D-6E8A-4147-A177-3AD203B41FA5}">
                      <a16:colId xmlns:a16="http://schemas.microsoft.com/office/drawing/2014/main" val="1299328782"/>
                    </a:ext>
                  </a:extLst>
                </a:gridCol>
                <a:gridCol w="2178736">
                  <a:extLst>
                    <a:ext uri="{9D8B030D-6E8A-4147-A177-3AD203B41FA5}">
                      <a16:colId xmlns:a16="http://schemas.microsoft.com/office/drawing/2014/main" val="367663168"/>
                    </a:ext>
                  </a:extLst>
                </a:gridCol>
              </a:tblGrid>
              <a:tr h="3040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525"/>
                        </a:spcAft>
                      </a:pPr>
                      <a:r>
                        <a:rPr lang="es-ES_tradnl" sz="16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 panose="020B0604020202020204" pitchFamily="34" charset="0"/>
                        </a:rPr>
                        <a:t>Iniciamos nuestro año con una Matrícula de</a:t>
                      </a:r>
                      <a:endParaRPr lang="es-ES_tradnl" sz="16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525"/>
                        </a:spcAft>
                      </a:pPr>
                      <a:r>
                        <a:rPr lang="es-ES_tradnl" sz="16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 panose="020B0604020202020204" pitchFamily="34" charset="0"/>
                        </a:rPr>
                        <a:t>1003 Alumnos</a:t>
                      </a:r>
                      <a:endParaRPr lang="es-ES_tradnl" sz="16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8542394"/>
                  </a:ext>
                </a:extLst>
              </a:tr>
              <a:tr h="3040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525"/>
                        </a:spcAft>
                      </a:pPr>
                      <a:r>
                        <a:rPr lang="es-ES_tradnl" sz="16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 panose="020B0604020202020204" pitchFamily="34" charset="0"/>
                        </a:rPr>
                        <a:t>Terminamos el año con </a:t>
                      </a:r>
                      <a:endParaRPr lang="es-ES_tradnl" sz="1600" b="1">
                        <a:solidFill>
                          <a:schemeClr val="tx1"/>
                        </a:solidFill>
                        <a:effectLst/>
                        <a:latin typeface="Aria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525"/>
                        </a:spcAft>
                      </a:pPr>
                      <a:r>
                        <a:rPr lang="es-ES_tradnl" sz="16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 panose="020B0604020202020204" pitchFamily="34" charset="0"/>
                        </a:rPr>
                        <a:t>1009 Alumnos</a:t>
                      </a:r>
                      <a:endParaRPr lang="es-ES_tradnl" sz="16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6775085"/>
                  </a:ext>
                </a:extLst>
              </a:tr>
              <a:tr h="3040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525"/>
                        </a:spcAft>
                      </a:pPr>
                      <a:r>
                        <a:rPr lang="es-ES_tradnl" sz="16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 panose="020B0604020202020204" pitchFamily="34" charset="0"/>
                        </a:rPr>
                        <a:t>Alumnos Prioritarios</a:t>
                      </a:r>
                      <a:endParaRPr lang="es-ES_tradnl" sz="1600" b="1">
                        <a:solidFill>
                          <a:schemeClr val="tx1"/>
                        </a:solidFill>
                        <a:effectLst/>
                        <a:latin typeface="Aria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525"/>
                        </a:spcAft>
                      </a:pPr>
                      <a:r>
                        <a:rPr lang="es-ES_tradnl" sz="16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 panose="020B0604020202020204" pitchFamily="34" charset="0"/>
                        </a:rPr>
                        <a:t>670</a:t>
                      </a:r>
                      <a:endParaRPr lang="es-ES_tradnl" sz="16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9753671"/>
                  </a:ext>
                </a:extLst>
              </a:tr>
              <a:tr h="3040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525"/>
                        </a:spcAft>
                      </a:pPr>
                      <a:r>
                        <a:rPr lang="es-ES_tradnl" sz="16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 panose="020B0604020202020204" pitchFamily="34" charset="0"/>
                        </a:rPr>
                        <a:t>Alumnos Preferentes </a:t>
                      </a:r>
                      <a:endParaRPr lang="es-ES_tradnl" sz="1600" b="1">
                        <a:solidFill>
                          <a:schemeClr val="tx1"/>
                        </a:solidFill>
                        <a:effectLst/>
                        <a:latin typeface="Aria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525"/>
                        </a:spcAft>
                      </a:pPr>
                      <a:r>
                        <a:rPr lang="es-ES_tradnl" sz="16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 panose="020B0604020202020204" pitchFamily="34" charset="0"/>
                        </a:rPr>
                        <a:t>403</a:t>
                      </a:r>
                      <a:endParaRPr lang="es-ES_tradnl" sz="16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30723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0CE133E-FCC5-59A1-1FB4-BC08853997DB}"/>
              </a:ext>
            </a:extLst>
          </p:cNvPr>
          <p:cNvGraphicFramePr>
            <a:graphicFrameLocks noGrp="1"/>
          </p:cNvGraphicFramePr>
          <p:nvPr/>
        </p:nvGraphicFramePr>
        <p:xfrm>
          <a:off x="1897674" y="4230933"/>
          <a:ext cx="4703098" cy="811530"/>
        </p:xfrm>
        <a:graphic>
          <a:graphicData uri="http://schemas.openxmlformats.org/drawingml/2006/table">
            <a:tbl>
              <a:tblPr firstRow="1" firstCol="1" bandRow="1"/>
              <a:tblGrid>
                <a:gridCol w="4703098">
                  <a:extLst>
                    <a:ext uri="{9D8B030D-6E8A-4147-A177-3AD203B41FA5}">
                      <a16:colId xmlns:a16="http://schemas.microsoft.com/office/drawing/2014/main" val="2869789454"/>
                    </a:ext>
                  </a:extLst>
                </a:gridCol>
              </a:tblGrid>
              <a:tr h="31940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525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6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Times New Roman"/>
                        </a:rPr>
                        <a:t>58 Docentes</a:t>
                      </a:r>
                      <a:endParaRPr lang="es-ES_tradnl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8985151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525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6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Times New Roman"/>
                        </a:rPr>
                        <a:t>35 Asistentes de la Educación</a:t>
                      </a:r>
                      <a:endParaRPr lang="es-ES_tradnl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375869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E40E124-9807-BCB1-F156-E6D278879E3B}"/>
              </a:ext>
            </a:extLst>
          </p:cNvPr>
          <p:cNvSpPr txBox="1"/>
          <p:nvPr/>
        </p:nvSpPr>
        <p:spPr>
          <a:xfrm>
            <a:off x="1464335" y="3425163"/>
            <a:ext cx="501841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 defTabSz="457189"/>
            <a:endParaRPr lang="es-ES_tradnl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457189"/>
            <a:r>
              <a:rPr lang="es-ES_tradnl" b="1" dirty="0">
                <a:latin typeface="Arial"/>
              </a:rPr>
              <a:t>Contamos con una planta  de:</a:t>
            </a:r>
            <a:endParaRPr lang="es-ES_tradnl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26385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6">
            <a:extLst>
              <a:ext uri="{FF2B5EF4-FFF2-40B4-BE49-F238E27FC236}">
                <a16:creationId xmlns:a16="http://schemas.microsoft.com/office/drawing/2014/main" id="{E446B7E6-8568-417F-959E-DB3D1E7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D1A887A-C2A0-FF51-E497-609700EDBD8D}"/>
              </a:ext>
            </a:extLst>
          </p:cNvPr>
          <p:cNvSpPr txBox="1"/>
          <p:nvPr/>
        </p:nvSpPr>
        <p:spPr>
          <a:xfrm>
            <a:off x="190500" y="639097"/>
            <a:ext cx="5465506" cy="60474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EFEFE"/>
                </a:solidFill>
                <a:latin typeface="+mj-lt"/>
                <a:ea typeface="+mj-ea"/>
                <a:cs typeface="+mj-cs"/>
              </a:rPr>
              <a:t>NTRA. SRA. DE LA PAZ, PROTEGENOS Y ACOMPAÑANOS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b="1" dirty="0">
              <a:solidFill>
                <a:srgbClr val="FEFEFE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b="1" dirty="0">
              <a:solidFill>
                <a:srgbClr val="FEFEFE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b="1" dirty="0">
              <a:solidFill>
                <a:srgbClr val="FEFEFE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b="1" dirty="0">
              <a:solidFill>
                <a:srgbClr val="FEFEFE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b="1" dirty="0">
              <a:solidFill>
                <a:srgbClr val="FEFEFE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b="1" dirty="0">
              <a:solidFill>
                <a:srgbClr val="FEFEFE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b="1" dirty="0">
              <a:solidFill>
                <a:srgbClr val="FEFEFE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Muchas</a:t>
            </a: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gracias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77585B6-0636-D685-FEC4-622837AE5F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08" r="-2" b="-2"/>
          <a:stretch>
            <a:fillRect/>
          </a:stretch>
        </p:blipFill>
        <p:spPr>
          <a:xfrm>
            <a:off x="5656006" y="10"/>
            <a:ext cx="348799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00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Gestión Académica y Administrativa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sz="2200" dirty="0" err="1"/>
              <a:t>Ejecución</a:t>
            </a:r>
            <a:r>
              <a:rPr sz="2200" dirty="0"/>
              <a:t> del </a:t>
            </a:r>
            <a:r>
              <a:rPr lang="es-CL" sz="2200" dirty="0"/>
              <a:t>100% </a:t>
            </a:r>
            <a:r>
              <a:rPr sz="2200" dirty="0" err="1"/>
              <a:t>cronograma</a:t>
            </a:r>
            <a:r>
              <a:rPr sz="2200" dirty="0"/>
              <a:t> </a:t>
            </a:r>
            <a:r>
              <a:rPr lang="es-CL" sz="2200" dirty="0"/>
              <a:t>anual </a:t>
            </a:r>
            <a:r>
              <a:rPr sz="2200" dirty="0" err="1"/>
              <a:t>institucional</a:t>
            </a:r>
            <a:endParaRPr sz="2200" dirty="0"/>
          </a:p>
          <a:p>
            <a:pPr lvl="1"/>
            <a:r>
              <a:rPr sz="2400" dirty="0" err="1"/>
              <a:t>Evaluación</a:t>
            </a:r>
            <a:r>
              <a:rPr sz="2400" dirty="0"/>
              <a:t> del PME </a:t>
            </a:r>
            <a:r>
              <a:rPr sz="2400" dirty="0" err="1"/>
              <a:t>por</a:t>
            </a:r>
            <a:r>
              <a:rPr sz="2400" dirty="0"/>
              <a:t> </a:t>
            </a:r>
            <a:r>
              <a:rPr sz="2400" dirty="0" err="1"/>
              <a:t>áreas</a:t>
            </a:r>
            <a:r>
              <a:rPr lang="es-CL" sz="2400" dirty="0"/>
              <a:t> 2025</a:t>
            </a:r>
            <a:endParaRPr sz="2400" dirty="0"/>
          </a:p>
          <a:p>
            <a:pPr lvl="1"/>
            <a:r>
              <a:rPr sz="2400" dirty="0" err="1"/>
              <a:t>Evaluación</a:t>
            </a:r>
            <a:r>
              <a:rPr sz="2400" dirty="0"/>
              <a:t> del personal </a:t>
            </a:r>
            <a:r>
              <a:rPr sz="2400" dirty="0" err="1"/>
              <a:t>docente</a:t>
            </a:r>
            <a:r>
              <a:rPr sz="2400" dirty="0"/>
              <a:t> y </a:t>
            </a:r>
            <a:r>
              <a:rPr sz="2400" dirty="0" err="1"/>
              <a:t>asistentes</a:t>
            </a:r>
            <a:r>
              <a:rPr lang="es-CL" sz="2400" dirty="0"/>
              <a:t>, </a:t>
            </a:r>
            <a:endParaRPr sz="2400" dirty="0"/>
          </a:p>
          <a:p>
            <a:pPr lvl="1"/>
            <a:r>
              <a:rPr sz="2400" dirty="0" err="1"/>
              <a:t>Entrega</a:t>
            </a:r>
            <a:r>
              <a:rPr sz="2400" dirty="0"/>
              <a:t> de cargas </a:t>
            </a:r>
            <a:r>
              <a:rPr sz="2400" dirty="0" err="1"/>
              <a:t>horarias</a:t>
            </a:r>
            <a:r>
              <a:rPr sz="2400" dirty="0"/>
              <a:t> y </a:t>
            </a:r>
            <a:r>
              <a:rPr sz="2400" dirty="0" err="1"/>
              <a:t>horarios</a:t>
            </a:r>
            <a:r>
              <a:rPr sz="2400" dirty="0"/>
              <a:t> 2026</a:t>
            </a:r>
            <a:r>
              <a:rPr lang="es-CL" sz="2400" dirty="0"/>
              <a:t> primer día de clases</a:t>
            </a:r>
            <a:endParaRPr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B3AC22F-55C5-7418-37E3-E09FFAA5D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6752" y="552784"/>
            <a:ext cx="1060796" cy="108518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1345293" y="1345293"/>
            <a:ext cx="6858000" cy="4167414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636" y="1734857"/>
            <a:ext cx="2824112" cy="3388287"/>
          </a:xfrm>
        </p:spPr>
        <p:txBody>
          <a:bodyPr anchor="ctr">
            <a:normAutofit/>
          </a:bodyPr>
          <a:lstStyle/>
          <a:p>
            <a:r>
              <a:rPr lang="es-CL" sz="2800" err="1"/>
              <a:t>Transformación</a:t>
            </a:r>
            <a:r>
              <a:rPr lang="es-CL" sz="2800"/>
              <a:t> Digital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3825" y="978993"/>
            <a:ext cx="4943475" cy="4900014"/>
          </a:xfrm>
          <a:effectLst/>
        </p:spPr>
        <p:txBody>
          <a:bodyPr>
            <a:normAutofit/>
          </a:bodyPr>
          <a:lstStyle/>
          <a:p>
            <a:pPr lvl="1"/>
            <a:r>
              <a:rPr lang="es-ES" b="1" dirty="0"/>
              <a:t>Implementación de libro digital</a:t>
            </a:r>
          </a:p>
          <a:p>
            <a:pPr lvl="1"/>
            <a:r>
              <a:rPr lang="es-ES" b="1" dirty="0"/>
              <a:t>Módulo digital de planificaciones de clases</a:t>
            </a:r>
          </a:p>
          <a:p>
            <a:pPr lvl="1"/>
            <a:r>
              <a:rPr lang="es-ES" b="1" dirty="0"/>
              <a:t>Optimización de procesos pedagógicos</a:t>
            </a:r>
          </a:p>
          <a:p>
            <a:pPr lvl="1"/>
            <a:r>
              <a:rPr lang="es-ES" b="1" dirty="0"/>
              <a:t>Fortalecimiento de la gestión escolar</a:t>
            </a:r>
          </a:p>
          <a:p>
            <a:pPr lvl="1"/>
            <a:r>
              <a:rPr lang="es-ES" b="1" dirty="0"/>
              <a:t>Pizarras interactivas</a:t>
            </a:r>
          </a:p>
          <a:p>
            <a:pPr lvl="1"/>
            <a:r>
              <a:rPr lang="es-ES" b="1" dirty="0"/>
              <a:t>Mejoramiento salas de ENLACES</a:t>
            </a:r>
          </a:p>
          <a:p>
            <a:pPr lvl="1"/>
            <a:r>
              <a:rPr lang="es-ES" b="1" dirty="0"/>
              <a:t>Instalación pizarras </a:t>
            </a:r>
            <a:r>
              <a:rPr lang="es-ES" b="1" dirty="0" err="1"/>
              <a:t>Kdoce</a:t>
            </a:r>
            <a:endParaRPr lang="es-ES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719FF91-9D6B-E6A0-0EBF-2C2687974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2952" y="5308176"/>
            <a:ext cx="1060796" cy="108518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Clima Organizacional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972053" cy="3636510"/>
          </a:xfrm>
        </p:spPr>
        <p:txBody>
          <a:bodyPr>
            <a:normAutofit/>
          </a:bodyPr>
          <a:lstStyle/>
          <a:p>
            <a:pPr lvl="1"/>
            <a:r>
              <a:rPr sz="2200" dirty="0"/>
              <a:t>Buen </a:t>
            </a:r>
            <a:r>
              <a:rPr sz="2200" dirty="0" err="1"/>
              <a:t>ambiente</a:t>
            </a:r>
            <a:r>
              <a:rPr sz="2200" dirty="0"/>
              <a:t> </a:t>
            </a:r>
            <a:r>
              <a:rPr sz="2200" dirty="0" err="1"/>
              <a:t>laboral</a:t>
            </a:r>
            <a:endParaRPr sz="2200" dirty="0"/>
          </a:p>
          <a:p>
            <a:pPr lvl="1"/>
            <a:r>
              <a:rPr sz="2400" dirty="0" err="1"/>
              <a:t>Trabajo</a:t>
            </a:r>
            <a:r>
              <a:rPr sz="2400" dirty="0"/>
              <a:t> </a:t>
            </a:r>
            <a:r>
              <a:rPr sz="2400" dirty="0" err="1"/>
              <a:t>colaborativo</a:t>
            </a:r>
            <a:r>
              <a:rPr sz="2400" dirty="0"/>
              <a:t> del personal</a:t>
            </a:r>
          </a:p>
          <a:p>
            <a:pPr lvl="1"/>
            <a:r>
              <a:rPr sz="2400" dirty="0" err="1"/>
              <a:t>Compromiso</a:t>
            </a:r>
            <a:r>
              <a:rPr sz="2400" dirty="0"/>
              <a:t> </a:t>
            </a:r>
            <a:r>
              <a:rPr sz="2400" dirty="0" err="1"/>
              <a:t>institucional</a:t>
            </a:r>
            <a:r>
              <a:rPr lang="es-CL" sz="2400" dirty="0"/>
              <a:t> con la participación e integración de apoderados y estudiantes</a:t>
            </a:r>
            <a:endParaRPr sz="2400" dirty="0"/>
          </a:p>
          <a:p>
            <a:pPr lvl="1"/>
            <a:r>
              <a:rPr lang="es-CL" sz="2400" dirty="0"/>
              <a:t>Transparencia</a:t>
            </a:r>
            <a:r>
              <a:rPr sz="2400" dirty="0"/>
              <a:t> </a:t>
            </a:r>
            <a:r>
              <a:rPr sz="2400" dirty="0" err="1"/>
              <a:t>activa</a:t>
            </a:r>
            <a:r>
              <a:rPr sz="2400" dirty="0"/>
              <a:t> </a:t>
            </a:r>
            <a:r>
              <a:rPr sz="2400" dirty="0" err="1"/>
              <a:t>en</a:t>
            </a:r>
            <a:r>
              <a:rPr sz="2400" dirty="0"/>
              <a:t> </a:t>
            </a:r>
            <a:r>
              <a:rPr sz="2400" dirty="0" err="1"/>
              <a:t>los</a:t>
            </a:r>
            <a:r>
              <a:rPr sz="2400" dirty="0"/>
              <a:t> </a:t>
            </a:r>
            <a:r>
              <a:rPr sz="2400" dirty="0" err="1"/>
              <a:t>procesos</a:t>
            </a:r>
            <a:r>
              <a:rPr sz="2400" dirty="0"/>
              <a:t> de </a:t>
            </a:r>
            <a:r>
              <a:rPr sz="2400" dirty="0" err="1"/>
              <a:t>gestión</a:t>
            </a:r>
            <a:endParaRPr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15F73C2-D117-09F7-B98E-82E16C464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6302" y="609934"/>
            <a:ext cx="1060796" cy="108518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Informes</a:t>
            </a:r>
            <a:r>
              <a:rPr dirty="0"/>
              <a:t> de </a:t>
            </a:r>
            <a:r>
              <a:rPr dirty="0" err="1"/>
              <a:t>Gestión</a:t>
            </a:r>
            <a:r>
              <a:rPr lang="es-CL" dirty="0"/>
              <a:t> de Resultados</a:t>
            </a:r>
            <a:r>
              <a:rPr dirty="0"/>
              <a:t> </a:t>
            </a:r>
            <a:r>
              <a:rPr dirty="0" err="1"/>
              <a:t>Institucional</a:t>
            </a:r>
            <a:r>
              <a:rPr lang="es-CL" dirty="0"/>
              <a:t>es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6" y="2546137"/>
            <a:ext cx="7819654" cy="3636510"/>
          </a:xfrm>
        </p:spPr>
        <p:txBody>
          <a:bodyPr>
            <a:noAutofit/>
          </a:bodyPr>
          <a:lstStyle/>
          <a:p>
            <a:pPr lvl="1"/>
            <a:r>
              <a:rPr sz="2000" dirty="0"/>
              <a:t>100% de </a:t>
            </a:r>
            <a:r>
              <a:rPr sz="2000" dirty="0" err="1"/>
              <a:t>implementación</a:t>
            </a:r>
            <a:r>
              <a:rPr lang="es-CL" sz="2000" dirty="0"/>
              <a:t> PME</a:t>
            </a:r>
            <a:endParaRPr sz="2000" dirty="0"/>
          </a:p>
          <a:p>
            <a:pPr lvl="1"/>
            <a:r>
              <a:rPr sz="2000" dirty="0" err="1"/>
              <a:t>Informes</a:t>
            </a:r>
            <a:r>
              <a:rPr sz="2000" dirty="0"/>
              <a:t> </a:t>
            </a:r>
            <a:r>
              <a:rPr sz="2000" dirty="0" err="1"/>
              <a:t>ejecutivos</a:t>
            </a:r>
            <a:r>
              <a:rPr sz="2000" dirty="0"/>
              <a:t> al </a:t>
            </a:r>
            <a:r>
              <a:rPr sz="2000" dirty="0" err="1"/>
              <a:t>directorio</a:t>
            </a:r>
            <a:r>
              <a:rPr lang="es-CL" sz="2000" dirty="0"/>
              <a:t> Fundación NSPAZ</a:t>
            </a:r>
            <a:endParaRPr sz="2000" dirty="0"/>
          </a:p>
          <a:p>
            <a:pPr lvl="1"/>
            <a:r>
              <a:rPr sz="2000" dirty="0" err="1"/>
              <a:t>Cuenta</a:t>
            </a:r>
            <a:r>
              <a:rPr sz="2000" dirty="0"/>
              <a:t> </a:t>
            </a:r>
            <a:r>
              <a:rPr sz="2000" dirty="0" err="1"/>
              <a:t>pública</a:t>
            </a:r>
            <a:r>
              <a:rPr sz="2000" dirty="0"/>
              <a:t> </a:t>
            </a:r>
            <a:r>
              <a:rPr sz="2000" dirty="0" err="1"/>
              <a:t>socializada</a:t>
            </a:r>
            <a:r>
              <a:rPr sz="2000" dirty="0"/>
              <a:t> con </a:t>
            </a:r>
            <a:r>
              <a:rPr sz="2000" dirty="0" err="1"/>
              <a:t>apoderados</a:t>
            </a:r>
            <a:r>
              <a:rPr sz="2000" dirty="0"/>
              <a:t> y </a:t>
            </a:r>
            <a:r>
              <a:rPr sz="2000" dirty="0" err="1"/>
              <a:t>funcionarios</a:t>
            </a:r>
            <a:r>
              <a:rPr lang="es-CL" sz="2000" dirty="0"/>
              <a:t>. Año 2024 y 2025</a:t>
            </a:r>
          </a:p>
          <a:p>
            <a:pPr lvl="1"/>
            <a:r>
              <a:rPr lang="es-CL" sz="2000" dirty="0"/>
              <a:t>Rendición año 2024-2025 SNED. Excelencia académica de nuestro liceo</a:t>
            </a:r>
          </a:p>
          <a:p>
            <a:pPr lvl="1"/>
            <a:r>
              <a:rPr lang="es-CL" sz="2000" dirty="0"/>
              <a:t>Rendición y comunicación resultados SIMCE</a:t>
            </a:r>
            <a:endParaRPr sz="2000" dirty="0"/>
          </a:p>
          <a:p>
            <a:pPr lvl="1"/>
            <a:r>
              <a:rPr sz="2000" dirty="0" err="1"/>
              <a:t>Monitoreo</a:t>
            </a:r>
            <a:r>
              <a:rPr sz="2000" dirty="0"/>
              <a:t> </a:t>
            </a:r>
            <a:r>
              <a:rPr sz="2000" dirty="0" err="1"/>
              <a:t>permanente</a:t>
            </a:r>
            <a:r>
              <a:rPr sz="2000" dirty="0"/>
              <a:t> del PME y </a:t>
            </a:r>
            <a:r>
              <a:rPr sz="2000" dirty="0" err="1"/>
              <a:t>uso</a:t>
            </a:r>
            <a:r>
              <a:rPr sz="2000" dirty="0"/>
              <a:t> de </a:t>
            </a:r>
            <a:r>
              <a:rPr sz="2000" dirty="0" err="1"/>
              <a:t>recursos</a:t>
            </a:r>
            <a:endParaRPr lang="es-CL" sz="2000" dirty="0"/>
          </a:p>
          <a:p>
            <a:pPr lvl="1"/>
            <a:r>
              <a:rPr lang="es-CL" sz="2000" dirty="0"/>
              <a:t>Postulación SNED periodo 2026-2027</a:t>
            </a:r>
            <a:endParaRPr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C7E98AC-3E51-36BA-C140-EE2792CB2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204" y="447188"/>
            <a:ext cx="1060796" cy="108518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TM03457503[[fn=Citable]]</Template>
  <TotalTime>1800</TotalTime>
  <Words>1664</Words>
  <Application>Microsoft Office PowerPoint</Application>
  <PresentationFormat>Presentación en pantalla (4:3)</PresentationFormat>
  <Paragraphs>260</Paragraphs>
  <Slides>55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55</vt:i4>
      </vt:variant>
    </vt:vector>
  </HeadingPairs>
  <TitlesOfParts>
    <vt:vector size="64" baseType="lpstr">
      <vt:lpstr>Arial</vt:lpstr>
      <vt:lpstr>Calibri</vt:lpstr>
      <vt:lpstr>Cambria Math</vt:lpstr>
      <vt:lpstr>Century Gothic</vt:lpstr>
      <vt:lpstr>Symbol</vt:lpstr>
      <vt:lpstr>Times New Roman</vt:lpstr>
      <vt:lpstr>Wingdings</vt:lpstr>
      <vt:lpstr>Wingdings 2</vt:lpstr>
      <vt:lpstr>Citable</vt:lpstr>
      <vt:lpstr>1° CONSEJO ESCOLAR AÑO 2026</vt:lpstr>
      <vt:lpstr>CUENTA PÚBLICA 2025    LICEO NUESTRA SEÑORA DE LA PAZ</vt:lpstr>
      <vt:lpstr>Gestión Directiva 2025</vt:lpstr>
      <vt:lpstr>Actualizaciones Institucionales</vt:lpstr>
      <vt:lpstr>Modelo de Gestión Institucional</vt:lpstr>
      <vt:lpstr>Gestión Académica y Administrativa</vt:lpstr>
      <vt:lpstr>Transformación Digital</vt:lpstr>
      <vt:lpstr>Clima Organizacional</vt:lpstr>
      <vt:lpstr>Informes de Gestión de Resultados Institucionales</vt:lpstr>
      <vt:lpstr>Atención a Apoderados</vt:lpstr>
      <vt:lpstr>Conclusiones</vt:lpstr>
      <vt:lpstr>Gestión Pedagógica 2025</vt:lpstr>
      <vt:lpstr>Evaluación y Mejora de Aprendizajes</vt:lpstr>
      <vt:lpstr>Asignaturas de Profundización</vt:lpstr>
      <vt:lpstr>Trabajo por Departamentos</vt:lpstr>
      <vt:lpstr>Atención Psicoeducativa</vt:lpstr>
      <vt:lpstr>Planificación y Orientación</vt:lpstr>
      <vt:lpstr>Seguimiento y Salidas Pedagógicas</vt:lpstr>
      <vt:lpstr>Acompañamiento Docente</vt:lpstr>
      <vt:lpstr>Talleres Extraescolares</vt:lpstr>
      <vt:lpstr>Presentación de PowerPoint</vt:lpstr>
      <vt:lpstr>Resultados Académicos</vt:lpstr>
      <vt:lpstr>Gestión Convivencia Escolar 2025</vt:lpstr>
      <vt:lpstr>Promoción de la Convivencia y Buen Trato</vt:lpstr>
      <vt:lpstr>Presentación de PowerPoint</vt:lpstr>
      <vt:lpstr>Presentación de PowerPoint</vt:lpstr>
      <vt:lpstr>Presentación de PowerPoint</vt:lpstr>
      <vt:lpstr>Apoyo Psicosocial</vt:lpstr>
      <vt:lpstr>Gestión de Casos de Convivencia</vt:lpstr>
      <vt:lpstr>Participación y Liderazgo Escolar</vt:lpstr>
      <vt:lpstr>Asistencia y Puntualidad</vt:lpstr>
      <vt:lpstr>Primeros Auxilios</vt:lpstr>
      <vt:lpstr>Gestión Pastoral 2025</vt:lpstr>
      <vt:lpstr>Comunidades Pastorales – Estudiantes</vt:lpstr>
      <vt:lpstr>Otras Comunidades Estudiantiles</vt:lpstr>
      <vt:lpstr>Espiritualidad y Comunidades Pastorales</vt:lpstr>
      <vt:lpstr>Comunidades Pastorales – Apoderados y Personal</vt:lpstr>
      <vt:lpstr>Comunidades Pastorales – Personal</vt:lpstr>
      <vt:lpstr>Formación en Espiritualidad SS.CC.</vt:lpstr>
      <vt:lpstr>Conclusiones</vt:lpstr>
      <vt:lpstr>Gestión de Recursos 2025</vt:lpstr>
      <vt:lpstr>Mejoras en Infraestructura</vt:lpstr>
      <vt:lpstr>Presentación de PowerPoint</vt:lpstr>
      <vt:lpstr>VERANO 2026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fundacion educacional nspaz</dc:creator>
  <cp:keywords/>
  <dc:description>generated using python-pptx</dc:description>
  <cp:lastModifiedBy>fundacion educacional nspaz</cp:lastModifiedBy>
  <cp:revision>4</cp:revision>
  <cp:lastPrinted>2026-03-19T13:52:18Z</cp:lastPrinted>
  <dcterms:created xsi:type="dcterms:W3CDTF">2013-01-27T09:14:16Z</dcterms:created>
  <dcterms:modified xsi:type="dcterms:W3CDTF">2026-03-19T14:10:26Z</dcterms:modified>
  <cp:category/>
</cp:coreProperties>
</file>